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0" r:id="rId5"/>
    <p:sldId id="261" r:id="rId6"/>
    <p:sldId id="259" r:id="rId7"/>
    <p:sldId id="262" r:id="rId8"/>
    <p:sldId id="278" r:id="rId9"/>
    <p:sldId id="263" r:id="rId10"/>
    <p:sldId id="264" r:id="rId11"/>
    <p:sldId id="266" r:id="rId12"/>
    <p:sldId id="265" r:id="rId13"/>
    <p:sldId id="267" r:id="rId14"/>
    <p:sldId id="268" r:id="rId15"/>
    <p:sldId id="269" r:id="rId16"/>
    <p:sldId id="270" r:id="rId17"/>
    <p:sldId id="271" r:id="rId18"/>
    <p:sldId id="272" r:id="rId19"/>
    <p:sldId id="276" r:id="rId20"/>
    <p:sldId id="277" r:id="rId21"/>
    <p:sldId id="279" r:id="rId22"/>
    <p:sldId id="273" r:id="rId23"/>
    <p:sldId id="280" r:id="rId24"/>
    <p:sldId id="274" r:id="rId25"/>
    <p:sldId id="275"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snapToGrid="0">
      <p:cViewPr varScale="1">
        <p:scale>
          <a:sx n="95" d="100"/>
          <a:sy n="95" d="100"/>
        </p:scale>
        <p:origin x="28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2EC77-D807-4575-B063-FE13803D34CD}"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B81F5-C179-446B-A66F-7073988FEF96}" type="slidenum">
              <a:rPr lang="en-IN" smtClean="0"/>
              <a:t>‹#›</a:t>
            </a:fld>
            <a:endParaRPr lang="en-IN"/>
          </a:p>
        </p:txBody>
      </p:sp>
    </p:spTree>
    <p:extLst>
      <p:ext uri="{BB962C8B-B14F-4D97-AF65-F5344CB8AC3E}">
        <p14:creationId xmlns:p14="http://schemas.microsoft.com/office/powerpoint/2010/main" val="90956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7B81F5-C179-446B-A66F-7073988FEF96}" type="slidenum">
              <a:rPr lang="en-IN" smtClean="0"/>
              <a:t>7</a:t>
            </a:fld>
            <a:endParaRPr lang="en-IN"/>
          </a:p>
        </p:txBody>
      </p:sp>
    </p:spTree>
    <p:extLst>
      <p:ext uri="{BB962C8B-B14F-4D97-AF65-F5344CB8AC3E}">
        <p14:creationId xmlns:p14="http://schemas.microsoft.com/office/powerpoint/2010/main" val="1962490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7B81F5-C179-446B-A66F-7073988FEF96}" type="slidenum">
              <a:rPr lang="en-IN" smtClean="0"/>
              <a:t>13</a:t>
            </a:fld>
            <a:endParaRPr lang="en-IN"/>
          </a:p>
        </p:txBody>
      </p:sp>
    </p:spTree>
    <p:extLst>
      <p:ext uri="{BB962C8B-B14F-4D97-AF65-F5344CB8AC3E}">
        <p14:creationId xmlns:p14="http://schemas.microsoft.com/office/powerpoint/2010/main" val="505162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CC0D-DBE8-E70E-107E-D67EE63425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E734A1E-87B3-3EAD-F870-CE73E9C4A2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8BA9FA8-90F4-8C6D-9411-FD153127C436}"/>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62713178-A874-C127-FDFD-9841BC017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F47F0B-04F7-DE21-DB76-B2E6498D15FD}"/>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1595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D2D0-0A4E-62D7-C59F-B2EC13D673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27BCE9-D8BF-618A-48B8-EEBF32EC5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6974DA-687A-1CE8-4EF5-E66E1647FD95}"/>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EFFB2F26-BDDA-C9CB-34B2-668B6DE3E9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2F6ECA-BCAC-5A90-A08B-DB21DAA1D0AE}"/>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35881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F4E2B-A9F1-412E-60C2-BF961CF3A6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EF182A-D0B3-7574-8F76-285DF2D51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A6EF25-605E-E9B3-4A04-C873E4CC60FE}"/>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311DE5C3-0157-3D57-5C43-0719D9BC2A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63E276-50AD-AF24-DFE8-0761127FBD9F}"/>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106491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6CB3-DC51-568B-0666-48C1042483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8A169C-4083-841D-5443-942A2E2D2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E65252-9F8F-6C92-F0CC-1CF95E458064}"/>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DB4B3E36-1D86-06AF-9F8D-33F132127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947AE-F8D9-16B3-2A82-8886DE318709}"/>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351357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1D8F-76EF-89AC-B39D-9721D7DF4E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6E0D5E-3153-0CFE-03A8-DA8BE1D4C1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AE7A3C-4E24-50D3-1A6D-792615D2601B}"/>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A2B4E618-64B0-2B63-1BE6-58DB32235A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52888-C018-5CD2-CC57-16D486AE243D}"/>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60365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13114-92E1-8587-C99B-A9F94EC4FE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532D1A-86EC-D779-9B41-D4D3594CB4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EDE35FF-BCCB-C436-80E9-1D750DD219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2B6AB1-4F06-A9A0-A3C9-A73E7FC99618}"/>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6" name="Footer Placeholder 5">
            <a:extLst>
              <a:ext uri="{FF2B5EF4-FFF2-40B4-BE49-F238E27FC236}">
                <a16:creationId xmlns:a16="http://schemas.microsoft.com/office/drawing/2014/main" id="{E835AF30-C793-78ED-AD38-B115FFFFB9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354609-6145-7017-CFD8-882BA987A2FC}"/>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1898557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D4664-A71A-4F6E-2B21-4BCFBD2FC5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57CCE1-A4D1-6B35-1DF5-69164E4DE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F92E0A-99CD-6939-A2E5-D101DF8F34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8DEAA0-5971-C9D6-4DF0-DFB447EAF0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256A64-248E-9460-8029-B5E288B611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653E44-1B9B-FF76-77D5-5D0D3612EB4A}"/>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8" name="Footer Placeholder 7">
            <a:extLst>
              <a:ext uri="{FF2B5EF4-FFF2-40B4-BE49-F238E27FC236}">
                <a16:creationId xmlns:a16="http://schemas.microsoft.com/office/drawing/2014/main" id="{41CACEF8-F2CC-0337-E703-D06CAEA474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3F206A-0351-F645-2D24-5934860D7F8D}"/>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299905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9526-B390-30F3-59E1-8E98751F1D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97F786-B575-81D1-6853-92D32ED3AE3D}"/>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4" name="Footer Placeholder 3">
            <a:extLst>
              <a:ext uri="{FF2B5EF4-FFF2-40B4-BE49-F238E27FC236}">
                <a16:creationId xmlns:a16="http://schemas.microsoft.com/office/drawing/2014/main" id="{976EBA42-FF9F-9DA2-0C7E-E82170B060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220F99-3519-E538-2B37-6F1F3B172651}"/>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2000441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00468-45AD-511B-D134-4A75620A97C2}"/>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3" name="Footer Placeholder 2">
            <a:extLst>
              <a:ext uri="{FF2B5EF4-FFF2-40B4-BE49-F238E27FC236}">
                <a16:creationId xmlns:a16="http://schemas.microsoft.com/office/drawing/2014/main" id="{6A14036E-012D-912D-E7DE-D97DD7F07A8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9D2773-9E03-7BA0-7FA2-7609607AE1F0}"/>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248069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F11D-9AED-F778-2F6C-E5445AC72A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F36D49-1FEA-A9F0-6A89-FA8EAC0121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4C5C7F-0C45-E60C-DC9B-2CAE62C62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F2D6A7-D8D5-6C4C-EE2D-27456B32E27D}"/>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6" name="Footer Placeholder 5">
            <a:extLst>
              <a:ext uri="{FF2B5EF4-FFF2-40B4-BE49-F238E27FC236}">
                <a16:creationId xmlns:a16="http://schemas.microsoft.com/office/drawing/2014/main" id="{2FAA9B16-3453-6A16-BD46-F2A140D566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E71CD0-F9AE-4AF1-5898-798648D6C8B2}"/>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158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8CAC-EEA5-4822-0366-02FF0F7CCF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E948C5-5453-4D97-AB14-85FA9BC4D9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72A256-6AC0-C500-2B9B-3531187E0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CBEED-0246-6F0D-0C3F-6D4F16268280}"/>
              </a:ext>
            </a:extLst>
          </p:cNvPr>
          <p:cNvSpPr>
            <a:spLocks noGrp="1"/>
          </p:cNvSpPr>
          <p:nvPr>
            <p:ph type="dt" sz="half" idx="10"/>
          </p:nvPr>
        </p:nvSpPr>
        <p:spPr/>
        <p:txBody>
          <a:bodyPr/>
          <a:lstStyle/>
          <a:p>
            <a:fld id="{6385055D-D223-4BC5-93D2-39F1E96096AE}" type="datetimeFigureOut">
              <a:rPr lang="en-IN" smtClean="0"/>
              <a:t>05-12-2024</a:t>
            </a:fld>
            <a:endParaRPr lang="en-IN"/>
          </a:p>
        </p:txBody>
      </p:sp>
      <p:sp>
        <p:nvSpPr>
          <p:cNvPr id="6" name="Footer Placeholder 5">
            <a:extLst>
              <a:ext uri="{FF2B5EF4-FFF2-40B4-BE49-F238E27FC236}">
                <a16:creationId xmlns:a16="http://schemas.microsoft.com/office/drawing/2014/main" id="{25313FBD-348F-F255-BF65-6474E5F03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CD0400-23EF-55E2-1733-E55CAC585648}"/>
              </a:ext>
            </a:extLst>
          </p:cNvPr>
          <p:cNvSpPr>
            <a:spLocks noGrp="1"/>
          </p:cNvSpPr>
          <p:nvPr>
            <p:ph type="sldNum" sz="quarter" idx="12"/>
          </p:nvPr>
        </p:nvSpPr>
        <p:spPr/>
        <p:txBody>
          <a:bodyPr/>
          <a:lstStyle/>
          <a:p>
            <a:fld id="{1633D39D-4622-42DE-8241-1E2C2351C455}" type="slidenum">
              <a:rPr lang="en-IN" smtClean="0"/>
              <a:t>‹#›</a:t>
            </a:fld>
            <a:endParaRPr lang="en-IN"/>
          </a:p>
        </p:txBody>
      </p:sp>
    </p:spTree>
    <p:extLst>
      <p:ext uri="{BB962C8B-B14F-4D97-AF65-F5344CB8AC3E}">
        <p14:creationId xmlns:p14="http://schemas.microsoft.com/office/powerpoint/2010/main" val="41200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F0BB00-8EAB-E356-7E92-93199D9F81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7CBA47-FEE8-16EF-D33A-EABEC5FE8C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C6F5A0-6391-2BC1-E830-765731146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5055D-D223-4BC5-93D2-39F1E96096AE}" type="datetimeFigureOut">
              <a:rPr lang="en-IN" smtClean="0"/>
              <a:t>05-12-2024</a:t>
            </a:fld>
            <a:endParaRPr lang="en-IN"/>
          </a:p>
        </p:txBody>
      </p:sp>
      <p:sp>
        <p:nvSpPr>
          <p:cNvPr id="5" name="Footer Placeholder 4">
            <a:extLst>
              <a:ext uri="{FF2B5EF4-FFF2-40B4-BE49-F238E27FC236}">
                <a16:creationId xmlns:a16="http://schemas.microsoft.com/office/drawing/2014/main" id="{104CC81C-CC67-BE1F-C284-516BD9E10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4B64B3-1EFE-C776-588F-7556173570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3D39D-4622-42DE-8241-1E2C2351C455}" type="slidenum">
              <a:rPr lang="en-IN" smtClean="0"/>
              <a:t>‹#›</a:t>
            </a:fld>
            <a:endParaRPr lang="en-IN"/>
          </a:p>
        </p:txBody>
      </p:sp>
    </p:spTree>
    <p:extLst>
      <p:ext uri="{BB962C8B-B14F-4D97-AF65-F5344CB8AC3E}">
        <p14:creationId xmlns:p14="http://schemas.microsoft.com/office/powerpoint/2010/main" val="49292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www.nseindia.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EAA2-FCA5-6794-DEAD-F81643CB1031}"/>
              </a:ext>
            </a:extLst>
          </p:cNvPr>
          <p:cNvSpPr>
            <a:spLocks noGrp="1"/>
          </p:cNvSpPr>
          <p:nvPr>
            <p:ph type="ctrTitle"/>
          </p:nvPr>
        </p:nvSpPr>
        <p:spPr>
          <a:xfrm>
            <a:off x="1524000" y="958733"/>
            <a:ext cx="9144000" cy="2387600"/>
          </a:xfrm>
        </p:spPr>
        <p:txBody>
          <a:bodyPr>
            <a:normAutofit/>
          </a:bodyPr>
          <a:lstStyle/>
          <a:p>
            <a:r>
              <a:rPr lang="en-US" sz="3200" b="1" u="sng" dirty="0">
                <a:latin typeface="Arial Nova" panose="020B0504020202020204" pitchFamily="34" charset="0"/>
              </a:rPr>
              <a:t>MAJOR PROJECT REPORT</a:t>
            </a:r>
            <a:br>
              <a:rPr lang="en-US" sz="3200" b="1" u="sng" dirty="0">
                <a:latin typeface="Arial Nova" panose="020B0504020202020204" pitchFamily="34" charset="0"/>
              </a:rPr>
            </a:br>
            <a:r>
              <a:rPr lang="en-US" sz="3200" b="1" u="sng" dirty="0">
                <a:latin typeface="Arial Nova" panose="020B0504020202020204" pitchFamily="34" charset="0"/>
              </a:rPr>
              <a:t>TIME SERIES ANALYSIS OF STOCK MARKET (AMAZON STOCKS)</a:t>
            </a:r>
            <a:endParaRPr lang="en-IN" sz="3200" b="1" u="sng" dirty="0">
              <a:latin typeface="Arial Nova" panose="020B0504020202020204" pitchFamily="34" charset="0"/>
            </a:endParaRPr>
          </a:p>
        </p:txBody>
      </p:sp>
      <p:sp>
        <p:nvSpPr>
          <p:cNvPr id="3" name="Subtitle 2">
            <a:extLst>
              <a:ext uri="{FF2B5EF4-FFF2-40B4-BE49-F238E27FC236}">
                <a16:creationId xmlns:a16="http://schemas.microsoft.com/office/drawing/2014/main" id="{658ED171-8AA1-FD17-CC44-CE7643EF3C92}"/>
              </a:ext>
            </a:extLst>
          </p:cNvPr>
          <p:cNvSpPr>
            <a:spLocks noGrp="1"/>
          </p:cNvSpPr>
          <p:nvPr>
            <p:ph type="subTitle" idx="1"/>
          </p:nvPr>
        </p:nvSpPr>
        <p:spPr>
          <a:xfrm>
            <a:off x="1475874" y="3749041"/>
            <a:ext cx="9144000" cy="2342840"/>
          </a:xfrm>
        </p:spPr>
        <p:txBody>
          <a:bodyPr>
            <a:normAutofit lnSpcReduction="10000"/>
          </a:bodyPr>
          <a:lstStyle/>
          <a:p>
            <a:pPr algn="r"/>
            <a:r>
              <a:rPr lang="en-US" dirty="0"/>
              <a:t>Mentor: Dr. </a:t>
            </a:r>
            <a:r>
              <a:rPr lang="en-IN" b="0" i="0" dirty="0">
                <a:solidFill>
                  <a:srgbClr val="000000"/>
                </a:solidFill>
                <a:effectLst/>
                <a:latin typeface="Arial" panose="020B0604020202020204" pitchFamily="34" charset="0"/>
              </a:rPr>
              <a:t>Sekhar Mandal</a:t>
            </a:r>
          </a:p>
          <a:p>
            <a:pPr algn="r"/>
            <a:r>
              <a:rPr lang="en-IN" dirty="0">
                <a:solidFill>
                  <a:srgbClr val="000000"/>
                </a:solidFill>
                <a:latin typeface="Arial" panose="020B0604020202020204" pitchFamily="34" charset="0"/>
              </a:rPr>
              <a:t>                          </a:t>
            </a:r>
          </a:p>
          <a:p>
            <a:r>
              <a:rPr lang="en-US" dirty="0"/>
              <a:t>                                                         Submitted by:   </a:t>
            </a:r>
          </a:p>
          <a:p>
            <a:pPr algn="r"/>
            <a:r>
              <a:rPr lang="en-US" sz="2000" dirty="0"/>
              <a:t>2021CSB066  -        K </a:t>
            </a:r>
            <a:r>
              <a:rPr lang="en-US" sz="2000" dirty="0" err="1"/>
              <a:t>Ashrith</a:t>
            </a:r>
            <a:r>
              <a:rPr lang="en-US" sz="2000" dirty="0"/>
              <a:t> </a:t>
            </a:r>
          </a:p>
          <a:p>
            <a:pPr algn="r"/>
            <a:r>
              <a:rPr lang="en-US" sz="2000" dirty="0"/>
              <a:t>  	        	2021CSB117  - </a:t>
            </a:r>
            <a:r>
              <a:rPr lang="en-US" sz="2000" dirty="0" err="1"/>
              <a:t>Boola</a:t>
            </a:r>
            <a:r>
              <a:rPr lang="en-US" sz="2000" dirty="0"/>
              <a:t> </a:t>
            </a:r>
            <a:r>
              <a:rPr lang="en-US" sz="2000" dirty="0" err="1"/>
              <a:t>Likhith</a:t>
            </a:r>
            <a:endParaRPr lang="en-US" sz="2000" dirty="0"/>
          </a:p>
          <a:p>
            <a:pPr algn="r"/>
            <a:r>
              <a:rPr lang="en-US" sz="2000" dirty="0"/>
              <a:t>	        	2021CSB119 – Mukara Issac </a:t>
            </a:r>
          </a:p>
        </p:txBody>
      </p:sp>
    </p:spTree>
    <p:extLst>
      <p:ext uri="{BB962C8B-B14F-4D97-AF65-F5344CB8AC3E}">
        <p14:creationId xmlns:p14="http://schemas.microsoft.com/office/powerpoint/2010/main" val="2709472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BF681-C8FE-D4B8-43EF-689F6EB2078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F2CF871-F09E-8BDB-82D3-FAEA28697A23}"/>
              </a:ext>
            </a:extLst>
          </p:cNvPr>
          <p:cNvSpPr txBox="1"/>
          <p:nvPr/>
        </p:nvSpPr>
        <p:spPr>
          <a:xfrm>
            <a:off x="265899" y="536932"/>
            <a:ext cx="5369693" cy="4154984"/>
          </a:xfrm>
          <a:prstGeom prst="rect">
            <a:avLst/>
          </a:prstGeom>
          <a:noFill/>
        </p:spPr>
        <p:txBody>
          <a:bodyPr wrap="square">
            <a:spAutoFit/>
          </a:bodyPr>
          <a:lstStyle/>
          <a:p>
            <a:r>
              <a:rPr lang="en-IN" sz="2400" b="1" u="sng" dirty="0"/>
              <a:t>2. Augmented Dickey-Fuller (ADF) Test</a:t>
            </a:r>
          </a:p>
          <a:p>
            <a:r>
              <a:rPr lang="en-IN" sz="2000" dirty="0"/>
              <a:t>The ADF test is a statistical approach that evaluates the presence of unit roots, determining whether a time series is non-stationary.</a:t>
            </a:r>
          </a:p>
          <a:p>
            <a:endParaRPr lang="en-IN" sz="2000" dirty="0"/>
          </a:p>
          <a:p>
            <a:r>
              <a:rPr lang="en-IN" sz="2000" dirty="0"/>
              <a:t>Null Hypothesis (H₀): p-value &gt; 0.05 → Non-Stationary</a:t>
            </a:r>
          </a:p>
          <a:p>
            <a:r>
              <a:rPr lang="en-IN" sz="2000" dirty="0"/>
              <a:t>Alternative Hypothesis (H₁): p-value &lt; 0.05 → Stationary</a:t>
            </a:r>
          </a:p>
          <a:p>
            <a:r>
              <a:rPr lang="en-IN" sz="2000" dirty="0"/>
              <a:t>Result: The ADF test yields a p-value of 0.5247, which is greater than 0.05, failing to reject the null hypothesis. Thus, the data is confirmed as non-stationary.</a:t>
            </a:r>
          </a:p>
        </p:txBody>
      </p:sp>
      <p:pic>
        <p:nvPicPr>
          <p:cNvPr id="6" name="Picture 5">
            <a:extLst>
              <a:ext uri="{FF2B5EF4-FFF2-40B4-BE49-F238E27FC236}">
                <a16:creationId xmlns:a16="http://schemas.microsoft.com/office/drawing/2014/main" id="{7255A4E2-CBC2-80AC-1D23-78B24B267E68}"/>
              </a:ext>
            </a:extLst>
          </p:cNvPr>
          <p:cNvPicPr>
            <a:picLocks noChangeAspect="1"/>
          </p:cNvPicPr>
          <p:nvPr/>
        </p:nvPicPr>
        <p:blipFill>
          <a:blip r:embed="rId2"/>
          <a:stretch>
            <a:fillRect/>
          </a:stretch>
        </p:blipFill>
        <p:spPr>
          <a:xfrm>
            <a:off x="5744331" y="116583"/>
            <a:ext cx="6181770" cy="61531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652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142FC-EE0A-076E-0010-F7C2C42852E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E88A78-4345-AA5D-8482-FB06E00F617D}"/>
              </a:ext>
            </a:extLst>
          </p:cNvPr>
          <p:cNvPicPr>
            <a:picLocks noChangeAspect="1"/>
          </p:cNvPicPr>
          <p:nvPr/>
        </p:nvPicPr>
        <p:blipFill>
          <a:blip r:embed="rId2"/>
          <a:stretch>
            <a:fillRect/>
          </a:stretch>
        </p:blipFill>
        <p:spPr>
          <a:xfrm>
            <a:off x="5685400" y="198948"/>
            <a:ext cx="6115095" cy="6257971"/>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F716A2F-310D-5CB6-3F32-89FE10FDC4A2}"/>
              </a:ext>
            </a:extLst>
          </p:cNvPr>
          <p:cNvSpPr txBox="1"/>
          <p:nvPr/>
        </p:nvSpPr>
        <p:spPr>
          <a:xfrm>
            <a:off x="320041" y="762292"/>
            <a:ext cx="4969041" cy="4308872"/>
          </a:xfrm>
          <a:prstGeom prst="rect">
            <a:avLst/>
          </a:prstGeom>
          <a:noFill/>
        </p:spPr>
        <p:txBody>
          <a:bodyPr wrap="square">
            <a:spAutoFit/>
          </a:bodyPr>
          <a:lstStyle/>
          <a:p>
            <a:endParaRPr lang="en-GB" sz="2000" b="1" u="sng" dirty="0"/>
          </a:p>
          <a:p>
            <a:r>
              <a:rPr lang="en-GB" sz="2000" b="1" u="sng" dirty="0"/>
              <a:t>First-Order Differencing:</a:t>
            </a:r>
          </a:p>
          <a:p>
            <a:r>
              <a:rPr lang="en-GB" dirty="0"/>
              <a:t>To handle non-stationarity, first-order differencing is applied. This technique removes trends by computing the difference between consecutive observations.</a:t>
            </a:r>
          </a:p>
          <a:p>
            <a:endParaRPr lang="en-IN" dirty="0"/>
          </a:p>
          <a:p>
            <a:r>
              <a:rPr lang="en-IN" dirty="0"/>
              <a:t>This results in a new dataset that starts from the second time point (due to differencing), transforming the series into a more stationary form.</a:t>
            </a:r>
          </a:p>
          <a:p>
            <a:endParaRPr lang="en-IN" dirty="0"/>
          </a:p>
          <a:p>
            <a:r>
              <a:rPr lang="en-IN" dirty="0"/>
              <a:t>Conclusion: After applying differencing, the dataset is expected to achieve stationarity, making it suitable for time series </a:t>
            </a:r>
            <a:r>
              <a:rPr lang="en-IN" dirty="0" err="1"/>
              <a:t>modeling</a:t>
            </a:r>
            <a:r>
              <a:rPr lang="en-IN" dirty="0"/>
              <a:t> and forecasting.</a:t>
            </a:r>
          </a:p>
        </p:txBody>
      </p:sp>
    </p:spTree>
    <p:extLst>
      <p:ext uri="{BB962C8B-B14F-4D97-AF65-F5344CB8AC3E}">
        <p14:creationId xmlns:p14="http://schemas.microsoft.com/office/powerpoint/2010/main" val="200130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5A9B0-56ED-5FD2-F516-36A0882D223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373615-80AC-DB95-B794-2A71140E8366}"/>
              </a:ext>
            </a:extLst>
          </p:cNvPr>
          <p:cNvPicPr>
            <a:picLocks noChangeAspect="1"/>
          </p:cNvPicPr>
          <p:nvPr/>
        </p:nvPicPr>
        <p:blipFill>
          <a:blip r:embed="rId2"/>
          <a:srcRect t="7068"/>
          <a:stretch/>
        </p:blipFill>
        <p:spPr>
          <a:xfrm>
            <a:off x="263563" y="741145"/>
            <a:ext cx="5467625" cy="379643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94B6ADF-0E13-9FA0-8FA9-4CF58784A593}"/>
              </a:ext>
            </a:extLst>
          </p:cNvPr>
          <p:cNvPicPr>
            <a:picLocks noChangeAspect="1"/>
          </p:cNvPicPr>
          <p:nvPr/>
        </p:nvPicPr>
        <p:blipFill>
          <a:blip r:embed="rId3"/>
          <a:srcRect t="5409"/>
          <a:stretch/>
        </p:blipFill>
        <p:spPr>
          <a:xfrm>
            <a:off x="6096000" y="678581"/>
            <a:ext cx="5832437" cy="395598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FF0CC53-B21E-E44A-4B8A-2829587612C6}"/>
              </a:ext>
            </a:extLst>
          </p:cNvPr>
          <p:cNvSpPr txBox="1"/>
          <p:nvPr/>
        </p:nvSpPr>
        <p:spPr>
          <a:xfrm>
            <a:off x="2589196" y="5419023"/>
            <a:ext cx="6896501" cy="830997"/>
          </a:xfrm>
          <a:prstGeom prst="rect">
            <a:avLst/>
          </a:prstGeom>
          <a:noFill/>
        </p:spPr>
        <p:txBody>
          <a:bodyPr wrap="square">
            <a:spAutoFit/>
          </a:bodyPr>
          <a:lstStyle/>
          <a:p>
            <a:r>
              <a:rPr lang="en-GB" sz="2400" dirty="0"/>
              <a:t>Additively: y(t) = trend + seasonality + residual </a:t>
            </a:r>
          </a:p>
          <a:p>
            <a:r>
              <a:rPr lang="en-GB" sz="2400" dirty="0"/>
              <a:t>Multiplicatively: y(t) = trend * seasonality * residual </a:t>
            </a:r>
            <a:endParaRPr lang="en-IN" sz="2400" dirty="0"/>
          </a:p>
        </p:txBody>
      </p:sp>
      <p:sp>
        <p:nvSpPr>
          <p:cNvPr id="2" name="TextBox 1">
            <a:extLst>
              <a:ext uri="{FF2B5EF4-FFF2-40B4-BE49-F238E27FC236}">
                <a16:creationId xmlns:a16="http://schemas.microsoft.com/office/drawing/2014/main" id="{59C79DD0-07DB-975F-4336-ECC72EB05B1F}"/>
              </a:ext>
            </a:extLst>
          </p:cNvPr>
          <p:cNvSpPr txBox="1"/>
          <p:nvPr/>
        </p:nvSpPr>
        <p:spPr>
          <a:xfrm>
            <a:off x="1780214" y="309249"/>
            <a:ext cx="2434321" cy="369332"/>
          </a:xfrm>
          <a:prstGeom prst="rect">
            <a:avLst/>
          </a:prstGeom>
          <a:noFill/>
        </p:spPr>
        <p:txBody>
          <a:bodyPr wrap="none" rtlCol="0">
            <a:spAutoFit/>
          </a:bodyPr>
          <a:lstStyle/>
          <a:p>
            <a:r>
              <a:rPr lang="en-US" dirty="0"/>
              <a:t>Additive Decomposition</a:t>
            </a:r>
            <a:endParaRPr lang="en-IN" dirty="0"/>
          </a:p>
        </p:txBody>
      </p:sp>
      <p:sp>
        <p:nvSpPr>
          <p:cNvPr id="6" name="TextBox 5">
            <a:extLst>
              <a:ext uri="{FF2B5EF4-FFF2-40B4-BE49-F238E27FC236}">
                <a16:creationId xmlns:a16="http://schemas.microsoft.com/office/drawing/2014/main" id="{04BF7861-DF19-0B8F-3C14-EFC55777D07B}"/>
              </a:ext>
            </a:extLst>
          </p:cNvPr>
          <p:cNvSpPr txBox="1"/>
          <p:nvPr/>
        </p:nvSpPr>
        <p:spPr>
          <a:xfrm>
            <a:off x="7518533" y="309249"/>
            <a:ext cx="2958566" cy="369332"/>
          </a:xfrm>
          <a:prstGeom prst="rect">
            <a:avLst/>
          </a:prstGeom>
          <a:noFill/>
        </p:spPr>
        <p:txBody>
          <a:bodyPr wrap="square">
            <a:spAutoFit/>
          </a:bodyPr>
          <a:lstStyle/>
          <a:p>
            <a:r>
              <a:rPr lang="en-US" dirty="0"/>
              <a:t>Multiplicative Decomposition</a:t>
            </a:r>
            <a:endParaRPr lang="en-IN" dirty="0"/>
          </a:p>
        </p:txBody>
      </p:sp>
    </p:spTree>
    <p:extLst>
      <p:ext uri="{BB962C8B-B14F-4D97-AF65-F5344CB8AC3E}">
        <p14:creationId xmlns:p14="http://schemas.microsoft.com/office/powerpoint/2010/main" val="94731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3044-2996-C6D7-D356-D80CD7557C5E}"/>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C653CA2-5ADE-E6BA-7172-2B9F0ABE0239}"/>
              </a:ext>
            </a:extLst>
          </p:cNvPr>
          <p:cNvPicPr>
            <a:picLocks noChangeAspect="1"/>
          </p:cNvPicPr>
          <p:nvPr/>
        </p:nvPicPr>
        <p:blipFill>
          <a:blip r:embed="rId3"/>
          <a:stretch>
            <a:fillRect/>
          </a:stretch>
        </p:blipFill>
        <p:spPr>
          <a:xfrm>
            <a:off x="756621" y="422879"/>
            <a:ext cx="5017100" cy="2810725"/>
          </a:xfrm>
          <a:prstGeom prst="rect">
            <a:avLst/>
          </a:prstGeom>
        </p:spPr>
      </p:pic>
      <p:pic>
        <p:nvPicPr>
          <p:cNvPr id="11" name="Picture 10">
            <a:extLst>
              <a:ext uri="{FF2B5EF4-FFF2-40B4-BE49-F238E27FC236}">
                <a16:creationId xmlns:a16="http://schemas.microsoft.com/office/drawing/2014/main" id="{EF4ADFFE-FCEA-4834-6C1E-1819F90EE487}"/>
              </a:ext>
            </a:extLst>
          </p:cNvPr>
          <p:cNvPicPr>
            <a:picLocks noChangeAspect="1"/>
          </p:cNvPicPr>
          <p:nvPr/>
        </p:nvPicPr>
        <p:blipFill>
          <a:blip r:embed="rId4"/>
          <a:stretch>
            <a:fillRect/>
          </a:stretch>
        </p:blipFill>
        <p:spPr>
          <a:xfrm>
            <a:off x="6418280" y="345646"/>
            <a:ext cx="5377480" cy="3220514"/>
          </a:xfrm>
          <a:prstGeom prst="rect">
            <a:avLst/>
          </a:prstGeom>
        </p:spPr>
      </p:pic>
      <p:pic>
        <p:nvPicPr>
          <p:cNvPr id="13" name="Picture 12">
            <a:extLst>
              <a:ext uri="{FF2B5EF4-FFF2-40B4-BE49-F238E27FC236}">
                <a16:creationId xmlns:a16="http://schemas.microsoft.com/office/drawing/2014/main" id="{CE02FD6B-57B1-6BDB-8D6E-53640FF49B96}"/>
              </a:ext>
            </a:extLst>
          </p:cNvPr>
          <p:cNvPicPr>
            <a:picLocks noChangeAspect="1"/>
          </p:cNvPicPr>
          <p:nvPr/>
        </p:nvPicPr>
        <p:blipFill>
          <a:blip r:embed="rId5"/>
          <a:stretch>
            <a:fillRect/>
          </a:stretch>
        </p:blipFill>
        <p:spPr>
          <a:xfrm>
            <a:off x="722378" y="3435960"/>
            <a:ext cx="5250098" cy="2904943"/>
          </a:xfrm>
          <a:prstGeom prst="rect">
            <a:avLst/>
          </a:prstGeom>
        </p:spPr>
      </p:pic>
    </p:spTree>
    <p:extLst>
      <p:ext uri="{BB962C8B-B14F-4D97-AF65-F5344CB8AC3E}">
        <p14:creationId xmlns:p14="http://schemas.microsoft.com/office/powerpoint/2010/main" val="3991141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F48D5-EFCD-A89F-93B5-B9D5414C5530}"/>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81D6B84B-E73E-6485-A249-4B317213FCAD}"/>
              </a:ext>
            </a:extLst>
          </p:cNvPr>
          <p:cNvPicPr>
            <a:picLocks noChangeAspect="1"/>
          </p:cNvPicPr>
          <p:nvPr/>
        </p:nvPicPr>
        <p:blipFill>
          <a:blip r:embed="rId2"/>
          <a:stretch>
            <a:fillRect/>
          </a:stretch>
        </p:blipFill>
        <p:spPr>
          <a:xfrm>
            <a:off x="68887" y="101066"/>
            <a:ext cx="6848468" cy="3874168"/>
          </a:xfrm>
          <a:prstGeom prst="rect">
            <a:avLst/>
          </a:prstGeom>
        </p:spPr>
      </p:pic>
      <p:pic>
        <p:nvPicPr>
          <p:cNvPr id="4" name="Picture 3">
            <a:extLst>
              <a:ext uri="{FF2B5EF4-FFF2-40B4-BE49-F238E27FC236}">
                <a16:creationId xmlns:a16="http://schemas.microsoft.com/office/drawing/2014/main" id="{54C4268A-CE25-00A5-BD90-4DB6FEE98A66}"/>
              </a:ext>
            </a:extLst>
          </p:cNvPr>
          <p:cNvPicPr>
            <a:picLocks noChangeAspect="1"/>
          </p:cNvPicPr>
          <p:nvPr/>
        </p:nvPicPr>
        <p:blipFill>
          <a:blip r:embed="rId3"/>
          <a:stretch>
            <a:fillRect/>
          </a:stretch>
        </p:blipFill>
        <p:spPr>
          <a:xfrm>
            <a:off x="5086952" y="2250946"/>
            <a:ext cx="6889871" cy="4419360"/>
          </a:xfrm>
          <a:prstGeom prst="rect">
            <a:avLst/>
          </a:prstGeom>
        </p:spPr>
      </p:pic>
    </p:spTree>
    <p:extLst>
      <p:ext uri="{BB962C8B-B14F-4D97-AF65-F5344CB8AC3E}">
        <p14:creationId xmlns:p14="http://schemas.microsoft.com/office/powerpoint/2010/main" val="168296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3C996-ADC9-EDBF-DEA7-1C6564FC68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9B0F8F-A61C-E842-266A-72B32D570AA4}"/>
              </a:ext>
            </a:extLst>
          </p:cNvPr>
          <p:cNvPicPr>
            <a:picLocks noChangeAspect="1"/>
          </p:cNvPicPr>
          <p:nvPr/>
        </p:nvPicPr>
        <p:blipFill>
          <a:blip r:embed="rId2"/>
          <a:stretch>
            <a:fillRect/>
          </a:stretch>
        </p:blipFill>
        <p:spPr>
          <a:xfrm>
            <a:off x="919213" y="158817"/>
            <a:ext cx="10289405" cy="6699183"/>
          </a:xfrm>
          <a:prstGeom prst="rect">
            <a:avLst/>
          </a:prstGeom>
        </p:spPr>
      </p:pic>
    </p:spTree>
    <p:extLst>
      <p:ext uri="{BB962C8B-B14F-4D97-AF65-F5344CB8AC3E}">
        <p14:creationId xmlns:p14="http://schemas.microsoft.com/office/powerpoint/2010/main" val="3850842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2FFC1-5A18-2876-9FB3-0D9B03263C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EBD3AA-721D-DA94-890A-0B53CD7AB466}"/>
              </a:ext>
            </a:extLst>
          </p:cNvPr>
          <p:cNvPicPr>
            <a:picLocks noChangeAspect="1"/>
          </p:cNvPicPr>
          <p:nvPr/>
        </p:nvPicPr>
        <p:blipFill>
          <a:blip r:embed="rId2"/>
          <a:stretch>
            <a:fillRect/>
          </a:stretch>
        </p:blipFill>
        <p:spPr>
          <a:xfrm>
            <a:off x="647660" y="1324710"/>
            <a:ext cx="10896680" cy="4352957"/>
          </a:xfrm>
          <a:prstGeom prst="rect">
            <a:avLst/>
          </a:prstGeom>
        </p:spPr>
      </p:pic>
      <p:sp>
        <p:nvSpPr>
          <p:cNvPr id="4" name="TextBox 3">
            <a:extLst>
              <a:ext uri="{FF2B5EF4-FFF2-40B4-BE49-F238E27FC236}">
                <a16:creationId xmlns:a16="http://schemas.microsoft.com/office/drawing/2014/main" id="{A4896FF1-FE5B-88F1-635A-F2B2701D4B2E}"/>
              </a:ext>
            </a:extLst>
          </p:cNvPr>
          <p:cNvSpPr txBox="1"/>
          <p:nvPr/>
        </p:nvSpPr>
        <p:spPr>
          <a:xfrm>
            <a:off x="3765394" y="659331"/>
            <a:ext cx="4822987" cy="400110"/>
          </a:xfrm>
          <a:prstGeom prst="rect">
            <a:avLst/>
          </a:prstGeom>
          <a:noFill/>
        </p:spPr>
        <p:txBody>
          <a:bodyPr wrap="none" rtlCol="0">
            <a:spAutoFit/>
          </a:bodyPr>
          <a:lstStyle/>
          <a:p>
            <a:r>
              <a:rPr lang="en-US" sz="2000" b="1" u="sng" dirty="0"/>
              <a:t>Root mean squared values for each method</a:t>
            </a:r>
            <a:endParaRPr lang="en-IN" sz="2000" b="1" u="sng" dirty="0"/>
          </a:p>
        </p:txBody>
      </p:sp>
    </p:spTree>
    <p:extLst>
      <p:ext uri="{BB962C8B-B14F-4D97-AF65-F5344CB8AC3E}">
        <p14:creationId xmlns:p14="http://schemas.microsoft.com/office/powerpoint/2010/main" val="82498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CA3A89-A3B8-1ECC-3284-E0B973CC2B16}"/>
              </a:ext>
            </a:extLst>
          </p:cNvPr>
          <p:cNvSpPr txBox="1"/>
          <p:nvPr/>
        </p:nvSpPr>
        <p:spPr>
          <a:xfrm>
            <a:off x="1273743" y="1178376"/>
            <a:ext cx="9776059" cy="923330"/>
          </a:xfrm>
          <a:prstGeom prst="rect">
            <a:avLst/>
          </a:prstGeom>
          <a:noFill/>
        </p:spPr>
        <p:txBody>
          <a:bodyPr wrap="square">
            <a:spAutoFit/>
          </a:bodyPr>
          <a:lstStyle/>
          <a:p>
            <a:r>
              <a:rPr lang="en-GB" dirty="0"/>
              <a:t>The </a:t>
            </a:r>
            <a:r>
              <a:rPr lang="en-GB" b="1" dirty="0"/>
              <a:t>Auto Regressive (AR) model</a:t>
            </a:r>
            <a:r>
              <a:rPr lang="en-GB" dirty="0"/>
              <a:t> is a time series model used for forecasting, where the current value of the series is based on its own previous values. The AR model is widely used in time series analysis and forecasting.</a:t>
            </a:r>
            <a:endParaRPr lang="en-IN" dirty="0"/>
          </a:p>
        </p:txBody>
      </p:sp>
      <p:sp>
        <p:nvSpPr>
          <p:cNvPr id="9" name="TextBox 8">
            <a:extLst>
              <a:ext uri="{FF2B5EF4-FFF2-40B4-BE49-F238E27FC236}">
                <a16:creationId xmlns:a16="http://schemas.microsoft.com/office/drawing/2014/main" id="{16DB7CC0-9FE3-DB3D-DA69-6B3FC1155303}"/>
              </a:ext>
            </a:extLst>
          </p:cNvPr>
          <p:cNvSpPr txBox="1"/>
          <p:nvPr/>
        </p:nvSpPr>
        <p:spPr>
          <a:xfrm>
            <a:off x="1273743" y="361568"/>
            <a:ext cx="6095198" cy="461665"/>
          </a:xfrm>
          <a:prstGeom prst="rect">
            <a:avLst/>
          </a:prstGeom>
          <a:noFill/>
        </p:spPr>
        <p:txBody>
          <a:bodyPr wrap="square">
            <a:spAutoFit/>
          </a:bodyPr>
          <a:lstStyle/>
          <a:p>
            <a:r>
              <a:rPr lang="en-GB" sz="2400" b="1" u="sng" dirty="0"/>
              <a:t>Auto Regressive (AR) model</a:t>
            </a:r>
            <a:r>
              <a:rPr lang="en-GB" sz="2400" u="sng" dirty="0"/>
              <a:t> </a:t>
            </a:r>
            <a:endParaRPr lang="en-IN" sz="2400" u="sng" dirty="0"/>
          </a:p>
        </p:txBody>
      </p:sp>
      <p:pic>
        <p:nvPicPr>
          <p:cNvPr id="11" name="Picture 10">
            <a:extLst>
              <a:ext uri="{FF2B5EF4-FFF2-40B4-BE49-F238E27FC236}">
                <a16:creationId xmlns:a16="http://schemas.microsoft.com/office/drawing/2014/main" id="{160968AA-801A-52D8-85BD-67EADCE48E24}"/>
              </a:ext>
            </a:extLst>
          </p:cNvPr>
          <p:cNvPicPr>
            <a:picLocks noChangeAspect="1"/>
          </p:cNvPicPr>
          <p:nvPr/>
        </p:nvPicPr>
        <p:blipFill>
          <a:blip r:embed="rId2"/>
          <a:stretch>
            <a:fillRect/>
          </a:stretch>
        </p:blipFill>
        <p:spPr>
          <a:xfrm>
            <a:off x="1273743" y="2647220"/>
            <a:ext cx="6659366" cy="4052405"/>
          </a:xfrm>
          <a:prstGeom prst="rect">
            <a:avLst/>
          </a:prstGeom>
        </p:spPr>
      </p:pic>
    </p:spTree>
    <p:extLst>
      <p:ext uri="{BB962C8B-B14F-4D97-AF65-F5344CB8AC3E}">
        <p14:creationId xmlns:p14="http://schemas.microsoft.com/office/powerpoint/2010/main" val="1666025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2D91F7-3F24-1301-3669-DD000A064F25}"/>
              </a:ext>
            </a:extLst>
          </p:cNvPr>
          <p:cNvPicPr>
            <a:picLocks noChangeAspect="1"/>
          </p:cNvPicPr>
          <p:nvPr/>
        </p:nvPicPr>
        <p:blipFill>
          <a:blip r:embed="rId2"/>
          <a:stretch>
            <a:fillRect/>
          </a:stretch>
        </p:blipFill>
        <p:spPr>
          <a:xfrm>
            <a:off x="1064795" y="5137739"/>
            <a:ext cx="10186226" cy="1018623"/>
          </a:xfrm>
          <a:prstGeom prst="rect">
            <a:avLst/>
          </a:prstGeom>
        </p:spPr>
      </p:pic>
      <p:sp>
        <p:nvSpPr>
          <p:cNvPr id="7" name="TextBox 6">
            <a:extLst>
              <a:ext uri="{FF2B5EF4-FFF2-40B4-BE49-F238E27FC236}">
                <a16:creationId xmlns:a16="http://schemas.microsoft.com/office/drawing/2014/main" id="{99D48311-53EF-BCAF-AB1F-15F2B6E64C11}"/>
              </a:ext>
            </a:extLst>
          </p:cNvPr>
          <p:cNvSpPr txBox="1"/>
          <p:nvPr/>
        </p:nvSpPr>
        <p:spPr>
          <a:xfrm>
            <a:off x="1132172" y="4712186"/>
            <a:ext cx="6095198" cy="369332"/>
          </a:xfrm>
          <a:prstGeom prst="rect">
            <a:avLst/>
          </a:prstGeom>
          <a:noFill/>
        </p:spPr>
        <p:txBody>
          <a:bodyPr wrap="square">
            <a:spAutoFit/>
          </a:bodyPr>
          <a:lstStyle/>
          <a:p>
            <a:r>
              <a:rPr lang="en-US" sz="1800" b="1" u="sng" dirty="0"/>
              <a:t>Root mean squared values for </a:t>
            </a:r>
            <a:r>
              <a:rPr lang="en-US" b="1" u="sng" dirty="0"/>
              <a:t>auto regression model</a:t>
            </a:r>
            <a:endParaRPr lang="en-IN" sz="1800" b="1" u="sng" dirty="0"/>
          </a:p>
        </p:txBody>
      </p:sp>
      <p:pic>
        <p:nvPicPr>
          <p:cNvPr id="12" name="Picture 11">
            <a:extLst>
              <a:ext uri="{FF2B5EF4-FFF2-40B4-BE49-F238E27FC236}">
                <a16:creationId xmlns:a16="http://schemas.microsoft.com/office/drawing/2014/main" id="{EAA89DB8-2982-0644-E812-E6483D7C3D02}"/>
              </a:ext>
            </a:extLst>
          </p:cNvPr>
          <p:cNvPicPr>
            <a:picLocks noChangeAspect="1"/>
          </p:cNvPicPr>
          <p:nvPr/>
        </p:nvPicPr>
        <p:blipFill>
          <a:blip r:embed="rId3"/>
          <a:stretch>
            <a:fillRect/>
          </a:stretch>
        </p:blipFill>
        <p:spPr>
          <a:xfrm>
            <a:off x="1491916" y="182517"/>
            <a:ext cx="9138160" cy="4408113"/>
          </a:xfrm>
          <a:prstGeom prst="rect">
            <a:avLst/>
          </a:prstGeom>
        </p:spPr>
      </p:pic>
    </p:spTree>
    <p:extLst>
      <p:ext uri="{BB962C8B-B14F-4D97-AF65-F5344CB8AC3E}">
        <p14:creationId xmlns:p14="http://schemas.microsoft.com/office/powerpoint/2010/main" val="1381124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70C45-FD0A-24D6-17F0-A5751335227D}"/>
              </a:ext>
            </a:extLst>
          </p:cNvPr>
          <p:cNvPicPr>
            <a:picLocks noChangeAspect="1"/>
          </p:cNvPicPr>
          <p:nvPr/>
        </p:nvPicPr>
        <p:blipFill>
          <a:blip r:embed="rId2"/>
          <a:srcRect l="11789"/>
          <a:stretch/>
        </p:blipFill>
        <p:spPr>
          <a:xfrm>
            <a:off x="380586" y="2265900"/>
            <a:ext cx="5877039" cy="4592100"/>
          </a:xfrm>
          <a:prstGeom prst="rect">
            <a:avLst/>
          </a:prstGeom>
        </p:spPr>
      </p:pic>
      <p:sp>
        <p:nvSpPr>
          <p:cNvPr id="5" name="TextBox 4">
            <a:extLst>
              <a:ext uri="{FF2B5EF4-FFF2-40B4-BE49-F238E27FC236}">
                <a16:creationId xmlns:a16="http://schemas.microsoft.com/office/drawing/2014/main" id="{DD3B14FD-35CC-5F12-9F27-3C53D7C340CB}"/>
              </a:ext>
            </a:extLst>
          </p:cNvPr>
          <p:cNvSpPr txBox="1"/>
          <p:nvPr/>
        </p:nvSpPr>
        <p:spPr>
          <a:xfrm>
            <a:off x="540218" y="293299"/>
            <a:ext cx="6933799" cy="461665"/>
          </a:xfrm>
          <a:prstGeom prst="rect">
            <a:avLst/>
          </a:prstGeom>
          <a:noFill/>
        </p:spPr>
        <p:txBody>
          <a:bodyPr wrap="square">
            <a:spAutoFit/>
          </a:bodyPr>
          <a:lstStyle/>
          <a:p>
            <a:r>
              <a:rPr lang="en-GB" sz="2400" b="1" u="sng" dirty="0"/>
              <a:t>Auto Regressive Moving Average (ARMA) model</a:t>
            </a:r>
            <a:r>
              <a:rPr lang="en-GB" sz="1800" u="sng" dirty="0"/>
              <a:t> </a:t>
            </a:r>
            <a:endParaRPr lang="en-IN" sz="1800" u="sng" dirty="0"/>
          </a:p>
        </p:txBody>
      </p:sp>
      <p:sp>
        <p:nvSpPr>
          <p:cNvPr id="7" name="TextBox 6">
            <a:extLst>
              <a:ext uri="{FF2B5EF4-FFF2-40B4-BE49-F238E27FC236}">
                <a16:creationId xmlns:a16="http://schemas.microsoft.com/office/drawing/2014/main" id="{CC0C78C4-ABFF-1D31-FD8B-EE45ABC28CF0}"/>
              </a:ext>
            </a:extLst>
          </p:cNvPr>
          <p:cNvSpPr txBox="1"/>
          <p:nvPr/>
        </p:nvSpPr>
        <p:spPr>
          <a:xfrm>
            <a:off x="540218" y="754964"/>
            <a:ext cx="11636944" cy="1295868"/>
          </a:xfrm>
          <a:prstGeom prst="rect">
            <a:avLst/>
          </a:prstGeom>
          <a:noFill/>
        </p:spPr>
        <p:txBody>
          <a:bodyPr wrap="square">
            <a:spAutoFit/>
          </a:bodyPr>
          <a:lstStyle/>
          <a:p>
            <a:pPr>
              <a:lnSpc>
                <a:spcPct val="150000"/>
              </a:lnSpc>
            </a:pPr>
            <a:r>
              <a:rPr lang="en-GB" dirty="0"/>
              <a:t>An </a:t>
            </a:r>
            <a:r>
              <a:rPr lang="en-GB" b="1" dirty="0"/>
              <a:t>ARMA (</a:t>
            </a:r>
            <a:r>
              <a:rPr lang="en-GB" b="1" dirty="0" err="1"/>
              <a:t>AutoRegressive</a:t>
            </a:r>
            <a:r>
              <a:rPr lang="en-GB" b="1" dirty="0"/>
              <a:t> Moving Average)</a:t>
            </a:r>
            <a:r>
              <a:rPr lang="en-GB" dirty="0"/>
              <a:t> model combines two components:</a:t>
            </a:r>
          </a:p>
          <a:p>
            <a:pPr>
              <a:lnSpc>
                <a:spcPct val="150000"/>
              </a:lnSpc>
              <a:buFont typeface="+mj-lt"/>
              <a:buAutoNum type="arabicPeriod"/>
            </a:pPr>
            <a:r>
              <a:rPr lang="en-GB" b="1" dirty="0"/>
              <a:t>Autoregressive (AR) Component</a:t>
            </a:r>
            <a:r>
              <a:rPr lang="en-GB" dirty="0"/>
              <a:t>: It models the relationship between a value and its previous values (lags).</a:t>
            </a:r>
          </a:p>
          <a:p>
            <a:pPr>
              <a:lnSpc>
                <a:spcPct val="150000"/>
              </a:lnSpc>
              <a:buFont typeface="+mj-lt"/>
              <a:buAutoNum type="arabicPeriod"/>
            </a:pPr>
            <a:r>
              <a:rPr lang="en-GB" b="1" dirty="0"/>
              <a:t>Moving Average (MA) Component</a:t>
            </a:r>
            <a:r>
              <a:rPr lang="en-GB" dirty="0"/>
              <a:t>: It models the relationship between a value and past forecast errors.</a:t>
            </a:r>
          </a:p>
        </p:txBody>
      </p:sp>
    </p:spTree>
    <p:extLst>
      <p:ext uri="{BB962C8B-B14F-4D97-AF65-F5344CB8AC3E}">
        <p14:creationId xmlns:p14="http://schemas.microsoft.com/office/powerpoint/2010/main" val="243146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F94C61-49ED-C5DE-A53E-3A1C50608738}"/>
              </a:ext>
            </a:extLst>
          </p:cNvPr>
          <p:cNvSpPr txBox="1"/>
          <p:nvPr/>
        </p:nvSpPr>
        <p:spPr>
          <a:xfrm>
            <a:off x="3013911" y="355664"/>
            <a:ext cx="6095198" cy="5940088"/>
          </a:xfrm>
          <a:prstGeom prst="rect">
            <a:avLst/>
          </a:prstGeom>
          <a:noFill/>
        </p:spPr>
        <p:txBody>
          <a:bodyPr wrap="square">
            <a:spAutoFit/>
          </a:bodyPr>
          <a:lstStyle/>
          <a:p>
            <a:pPr algn="ctr"/>
            <a:r>
              <a:rPr lang="en-GB" sz="2000" b="1" u="sng" dirty="0"/>
              <a:t>Table of Contents: </a:t>
            </a:r>
          </a:p>
          <a:p>
            <a:pPr marL="342900" indent="-342900">
              <a:buAutoNum type="arabicPeriod"/>
            </a:pPr>
            <a:r>
              <a:rPr lang="en-GB" dirty="0"/>
              <a:t>Abstract </a:t>
            </a:r>
          </a:p>
          <a:p>
            <a:pPr marL="342900" indent="-342900">
              <a:buAutoNum type="arabicPeriod"/>
            </a:pPr>
            <a:r>
              <a:rPr lang="en-GB" dirty="0"/>
              <a:t>Introduction </a:t>
            </a:r>
          </a:p>
          <a:p>
            <a:pPr marL="342900" indent="-342900">
              <a:buAutoNum type="arabicPeriod"/>
            </a:pPr>
            <a:r>
              <a:rPr lang="en-GB" dirty="0"/>
              <a:t>Description of Data set </a:t>
            </a:r>
          </a:p>
          <a:p>
            <a:pPr marL="800100" lvl="1" indent="-342900">
              <a:buFont typeface="+mj-lt"/>
              <a:buAutoNum type="alphaLcParenR"/>
            </a:pPr>
            <a:r>
              <a:rPr lang="en-GB" dirty="0"/>
              <a:t>- Time Series plots </a:t>
            </a:r>
          </a:p>
          <a:p>
            <a:pPr marL="800100" lvl="1" indent="-342900">
              <a:buFont typeface="+mj-lt"/>
              <a:buAutoNum type="alphaLcParenR"/>
            </a:pPr>
            <a:r>
              <a:rPr lang="en-GB" dirty="0"/>
              <a:t>- ACF plot </a:t>
            </a:r>
          </a:p>
          <a:p>
            <a:pPr marL="800100" lvl="1" indent="-342900">
              <a:buFont typeface="+mj-lt"/>
              <a:buAutoNum type="alphaLcParenR"/>
            </a:pPr>
            <a:r>
              <a:rPr lang="en-GB" dirty="0"/>
              <a:t>- Checking for missing values </a:t>
            </a:r>
          </a:p>
          <a:p>
            <a:pPr marL="800100" lvl="1" indent="-342900">
              <a:buFont typeface="+mj-lt"/>
              <a:buAutoNum type="alphaLcParenR"/>
            </a:pPr>
            <a:r>
              <a:rPr lang="en-GB" dirty="0"/>
              <a:t>- Splitting data into train &amp; test </a:t>
            </a:r>
          </a:p>
          <a:p>
            <a:pPr marL="342900" indent="-342900">
              <a:buAutoNum type="arabicPeriod"/>
            </a:pPr>
            <a:r>
              <a:rPr lang="en-GB" dirty="0"/>
              <a:t>Check for Stationarity </a:t>
            </a:r>
          </a:p>
          <a:p>
            <a:pPr marL="800100" lvl="1" indent="-342900">
              <a:buFont typeface="+mj-lt"/>
              <a:buAutoNum type="alphaLcParenR"/>
            </a:pPr>
            <a:r>
              <a:rPr lang="en-GB" dirty="0"/>
              <a:t>- Visual check </a:t>
            </a:r>
          </a:p>
          <a:p>
            <a:pPr marL="800100" lvl="1" indent="-342900">
              <a:buFont typeface="+mj-lt"/>
              <a:buAutoNum type="alphaLcParenR"/>
            </a:pPr>
            <a:r>
              <a:rPr lang="en-GB" dirty="0"/>
              <a:t>- ADF test </a:t>
            </a:r>
          </a:p>
          <a:p>
            <a:pPr marL="800100" lvl="1" indent="-342900">
              <a:buFont typeface="+mj-lt"/>
              <a:buAutoNum type="alphaLcParenR"/>
            </a:pPr>
            <a:r>
              <a:rPr lang="en-GB" dirty="0"/>
              <a:t>- First Order Differencing </a:t>
            </a:r>
          </a:p>
          <a:p>
            <a:pPr marL="342900" indent="-342900">
              <a:buAutoNum type="arabicPeriod"/>
            </a:pPr>
            <a:r>
              <a:rPr lang="en-GB" dirty="0"/>
              <a:t>Time Series Decomposition </a:t>
            </a:r>
          </a:p>
          <a:p>
            <a:pPr marL="800100" lvl="1" indent="-342900">
              <a:buAutoNum type="arabicPeriod"/>
            </a:pPr>
            <a:r>
              <a:rPr lang="en-GB" dirty="0"/>
              <a:t>- Additive </a:t>
            </a:r>
          </a:p>
          <a:p>
            <a:pPr marL="800100" lvl="1" indent="-342900">
              <a:buAutoNum type="arabicPeriod"/>
            </a:pPr>
            <a:r>
              <a:rPr lang="en-GB" dirty="0"/>
              <a:t>- Multiplicative </a:t>
            </a:r>
          </a:p>
          <a:p>
            <a:pPr marL="342900" indent="-342900">
              <a:buAutoNum type="arabicPeriod"/>
            </a:pPr>
            <a:r>
              <a:rPr lang="en-GB" dirty="0"/>
              <a:t>Holt-Winter &amp; other forecasting Methods </a:t>
            </a:r>
          </a:p>
          <a:p>
            <a:pPr marL="342900" indent="-342900">
              <a:buAutoNum type="arabicPeriod"/>
            </a:pPr>
            <a:r>
              <a:rPr lang="en-GB" dirty="0"/>
              <a:t>Auto regressive model</a:t>
            </a:r>
          </a:p>
          <a:p>
            <a:pPr marL="342900" indent="-342900">
              <a:buAutoNum type="arabicPeriod"/>
            </a:pPr>
            <a:r>
              <a:rPr lang="en-GB" dirty="0"/>
              <a:t>ARMA Model - Auto-ARIMA  -SARIMA</a:t>
            </a:r>
          </a:p>
          <a:p>
            <a:pPr marL="342900" indent="-342900">
              <a:buAutoNum type="arabicPeriod"/>
            </a:pPr>
            <a:r>
              <a:rPr lang="en-GB" dirty="0"/>
              <a:t>Picking the best Model </a:t>
            </a:r>
          </a:p>
          <a:p>
            <a:pPr marL="342900" indent="-342900">
              <a:buAutoNum type="arabicPeriod"/>
            </a:pPr>
            <a:r>
              <a:rPr lang="en-GB" dirty="0"/>
              <a:t>Conclusion </a:t>
            </a:r>
          </a:p>
          <a:p>
            <a:pPr marL="342900" indent="-342900">
              <a:buAutoNum type="arabicPeriod"/>
            </a:pPr>
            <a:r>
              <a:rPr lang="en-GB" dirty="0"/>
              <a:t>References</a:t>
            </a:r>
            <a:endParaRPr lang="en-IN" dirty="0"/>
          </a:p>
        </p:txBody>
      </p:sp>
    </p:spTree>
    <p:extLst>
      <p:ext uri="{BB962C8B-B14F-4D97-AF65-F5344CB8AC3E}">
        <p14:creationId xmlns:p14="http://schemas.microsoft.com/office/powerpoint/2010/main" val="4144180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7DFAA-6104-837F-877C-0613674771EC}"/>
              </a:ext>
            </a:extLst>
          </p:cNvPr>
          <p:cNvPicPr>
            <a:picLocks noChangeAspect="1"/>
          </p:cNvPicPr>
          <p:nvPr/>
        </p:nvPicPr>
        <p:blipFill>
          <a:blip r:embed="rId2"/>
          <a:stretch>
            <a:fillRect/>
          </a:stretch>
        </p:blipFill>
        <p:spPr>
          <a:xfrm>
            <a:off x="5728567" y="973389"/>
            <a:ext cx="5672573" cy="3819992"/>
          </a:xfrm>
          <a:prstGeom prst="rect">
            <a:avLst/>
          </a:prstGeom>
        </p:spPr>
      </p:pic>
      <p:grpSp>
        <p:nvGrpSpPr>
          <p:cNvPr id="4" name="Group 3">
            <a:extLst>
              <a:ext uri="{FF2B5EF4-FFF2-40B4-BE49-F238E27FC236}">
                <a16:creationId xmlns:a16="http://schemas.microsoft.com/office/drawing/2014/main" id="{83847598-C62E-DDE5-29B0-CE3CE0B9330A}"/>
              </a:ext>
            </a:extLst>
          </p:cNvPr>
          <p:cNvGrpSpPr/>
          <p:nvPr/>
        </p:nvGrpSpPr>
        <p:grpSpPr>
          <a:xfrm>
            <a:off x="533063" y="840190"/>
            <a:ext cx="5816374" cy="3954912"/>
            <a:chOff x="533063" y="840190"/>
            <a:chExt cx="5816374" cy="3954912"/>
          </a:xfrm>
        </p:grpSpPr>
        <p:pic>
          <p:nvPicPr>
            <p:cNvPr id="9" name="Picture 8">
              <a:extLst>
                <a:ext uri="{FF2B5EF4-FFF2-40B4-BE49-F238E27FC236}">
                  <a16:creationId xmlns:a16="http://schemas.microsoft.com/office/drawing/2014/main" id="{6E50049C-ED59-0E9C-CE6A-5FC1DB96645E}"/>
                </a:ext>
              </a:extLst>
            </p:cNvPr>
            <p:cNvPicPr>
              <a:picLocks noChangeAspect="1"/>
            </p:cNvPicPr>
            <p:nvPr/>
          </p:nvPicPr>
          <p:blipFill>
            <a:blip r:embed="rId3"/>
            <a:srcRect b="15737"/>
            <a:stretch/>
          </p:blipFill>
          <p:spPr>
            <a:xfrm>
              <a:off x="533063" y="840190"/>
              <a:ext cx="5816374" cy="3819993"/>
            </a:xfrm>
            <a:prstGeom prst="rect">
              <a:avLst/>
            </a:prstGeom>
          </p:spPr>
        </p:pic>
        <p:pic>
          <p:nvPicPr>
            <p:cNvPr id="3" name="Picture 2">
              <a:extLst>
                <a:ext uri="{FF2B5EF4-FFF2-40B4-BE49-F238E27FC236}">
                  <a16:creationId xmlns:a16="http://schemas.microsoft.com/office/drawing/2014/main" id="{C524895A-D1AF-B09F-1E7A-DFD82D82313B}"/>
                </a:ext>
              </a:extLst>
            </p:cNvPr>
            <p:cNvPicPr>
              <a:picLocks noChangeAspect="1"/>
            </p:cNvPicPr>
            <p:nvPr/>
          </p:nvPicPr>
          <p:blipFill>
            <a:blip r:embed="rId3"/>
            <a:srcRect t="92255" b="4731"/>
            <a:stretch/>
          </p:blipFill>
          <p:spPr>
            <a:xfrm>
              <a:off x="533063" y="4658462"/>
              <a:ext cx="5816374" cy="136640"/>
            </a:xfrm>
            <a:prstGeom prst="rect">
              <a:avLst/>
            </a:prstGeom>
          </p:spPr>
        </p:pic>
      </p:grpSp>
    </p:spTree>
    <p:extLst>
      <p:ext uri="{BB962C8B-B14F-4D97-AF65-F5344CB8AC3E}">
        <p14:creationId xmlns:p14="http://schemas.microsoft.com/office/powerpoint/2010/main" val="222270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4CD7C-24F2-EE66-E1F1-8A1B7AAE7EF1}"/>
              </a:ext>
            </a:extLst>
          </p:cNvPr>
          <p:cNvPicPr>
            <a:picLocks noChangeAspect="1"/>
          </p:cNvPicPr>
          <p:nvPr/>
        </p:nvPicPr>
        <p:blipFill>
          <a:blip r:embed="rId2"/>
          <a:stretch>
            <a:fillRect/>
          </a:stretch>
        </p:blipFill>
        <p:spPr>
          <a:xfrm>
            <a:off x="769625" y="1079025"/>
            <a:ext cx="9515445" cy="4921330"/>
          </a:xfrm>
          <a:prstGeom prst="rect">
            <a:avLst/>
          </a:prstGeom>
        </p:spPr>
      </p:pic>
      <p:sp>
        <p:nvSpPr>
          <p:cNvPr id="5" name="TextBox 4">
            <a:extLst>
              <a:ext uri="{FF2B5EF4-FFF2-40B4-BE49-F238E27FC236}">
                <a16:creationId xmlns:a16="http://schemas.microsoft.com/office/drawing/2014/main" id="{13C71A2B-4097-4DB7-6BBF-72601A1563BC}"/>
              </a:ext>
            </a:extLst>
          </p:cNvPr>
          <p:cNvSpPr txBox="1"/>
          <p:nvPr/>
        </p:nvSpPr>
        <p:spPr>
          <a:xfrm>
            <a:off x="731124" y="289378"/>
            <a:ext cx="2751622" cy="523220"/>
          </a:xfrm>
          <a:prstGeom prst="rect">
            <a:avLst/>
          </a:prstGeom>
          <a:noFill/>
        </p:spPr>
        <p:txBody>
          <a:bodyPr wrap="square">
            <a:spAutoFit/>
          </a:bodyPr>
          <a:lstStyle/>
          <a:p>
            <a:r>
              <a:rPr lang="en-GB" sz="2800" b="1" u="sng" dirty="0"/>
              <a:t>ARIMA model</a:t>
            </a:r>
            <a:r>
              <a:rPr lang="en-GB" sz="2800" u="sng" dirty="0"/>
              <a:t> </a:t>
            </a:r>
            <a:endParaRPr lang="en-IN" sz="2800" u="sng" dirty="0"/>
          </a:p>
        </p:txBody>
      </p:sp>
    </p:spTree>
    <p:extLst>
      <p:ext uri="{BB962C8B-B14F-4D97-AF65-F5344CB8AC3E}">
        <p14:creationId xmlns:p14="http://schemas.microsoft.com/office/powerpoint/2010/main" val="214855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553F2-669A-47CE-F497-829A26CF0F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81DFD02-F346-531D-60A9-C1E2740A816A}"/>
              </a:ext>
            </a:extLst>
          </p:cNvPr>
          <p:cNvPicPr>
            <a:picLocks noChangeAspect="1"/>
          </p:cNvPicPr>
          <p:nvPr/>
        </p:nvPicPr>
        <p:blipFill>
          <a:blip r:embed="rId2"/>
          <a:stretch>
            <a:fillRect/>
          </a:stretch>
        </p:blipFill>
        <p:spPr>
          <a:xfrm>
            <a:off x="5928021" y="943897"/>
            <a:ext cx="6219152" cy="4308921"/>
          </a:xfrm>
          <a:prstGeom prst="rect">
            <a:avLst/>
          </a:prstGeom>
        </p:spPr>
      </p:pic>
      <p:grpSp>
        <p:nvGrpSpPr>
          <p:cNvPr id="6" name="Group 5">
            <a:extLst>
              <a:ext uri="{FF2B5EF4-FFF2-40B4-BE49-F238E27FC236}">
                <a16:creationId xmlns:a16="http://schemas.microsoft.com/office/drawing/2014/main" id="{5191621A-0911-B332-3EF4-E8CABEFD0E36}"/>
              </a:ext>
            </a:extLst>
          </p:cNvPr>
          <p:cNvGrpSpPr/>
          <p:nvPr/>
        </p:nvGrpSpPr>
        <p:grpSpPr>
          <a:xfrm>
            <a:off x="131555" y="830718"/>
            <a:ext cx="7096620" cy="4934426"/>
            <a:chOff x="131555" y="830718"/>
            <a:chExt cx="7096620" cy="4934426"/>
          </a:xfrm>
        </p:grpSpPr>
        <p:pic>
          <p:nvPicPr>
            <p:cNvPr id="3" name="Picture 2">
              <a:extLst>
                <a:ext uri="{FF2B5EF4-FFF2-40B4-BE49-F238E27FC236}">
                  <a16:creationId xmlns:a16="http://schemas.microsoft.com/office/drawing/2014/main" id="{164FFAB0-BD50-B5E6-44CF-7761AC03152D}"/>
                </a:ext>
              </a:extLst>
            </p:cNvPr>
            <p:cNvPicPr>
              <a:picLocks noChangeAspect="1"/>
            </p:cNvPicPr>
            <p:nvPr/>
          </p:nvPicPr>
          <p:blipFill>
            <a:blip r:embed="rId3"/>
            <a:srcRect b="14342"/>
            <a:stretch/>
          </p:blipFill>
          <p:spPr>
            <a:xfrm>
              <a:off x="131555" y="830718"/>
              <a:ext cx="7096620" cy="4625537"/>
            </a:xfrm>
            <a:prstGeom prst="rect">
              <a:avLst/>
            </a:prstGeom>
          </p:spPr>
        </p:pic>
        <p:pic>
          <p:nvPicPr>
            <p:cNvPr id="2" name="Picture 1">
              <a:extLst>
                <a:ext uri="{FF2B5EF4-FFF2-40B4-BE49-F238E27FC236}">
                  <a16:creationId xmlns:a16="http://schemas.microsoft.com/office/drawing/2014/main" id="{135B0D81-2734-587B-C377-5654EE6B7232}"/>
                </a:ext>
              </a:extLst>
            </p:cNvPr>
            <p:cNvPicPr>
              <a:picLocks noChangeAspect="1"/>
            </p:cNvPicPr>
            <p:nvPr/>
          </p:nvPicPr>
          <p:blipFill>
            <a:blip r:embed="rId3"/>
            <a:srcRect t="94280"/>
            <a:stretch/>
          </p:blipFill>
          <p:spPr>
            <a:xfrm>
              <a:off x="131555" y="5456255"/>
              <a:ext cx="7096620" cy="308889"/>
            </a:xfrm>
            <a:prstGeom prst="rect">
              <a:avLst/>
            </a:prstGeom>
          </p:spPr>
        </p:pic>
      </p:grpSp>
    </p:spTree>
    <p:extLst>
      <p:ext uri="{BB962C8B-B14F-4D97-AF65-F5344CB8AC3E}">
        <p14:creationId xmlns:p14="http://schemas.microsoft.com/office/powerpoint/2010/main" val="795383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EB49D-1DB6-A93D-D960-7AF8625F9ADB}"/>
              </a:ext>
            </a:extLst>
          </p:cNvPr>
          <p:cNvPicPr>
            <a:picLocks noChangeAspect="1"/>
          </p:cNvPicPr>
          <p:nvPr/>
        </p:nvPicPr>
        <p:blipFill>
          <a:blip r:embed="rId2"/>
          <a:stretch>
            <a:fillRect/>
          </a:stretch>
        </p:blipFill>
        <p:spPr>
          <a:xfrm>
            <a:off x="737535" y="2118948"/>
            <a:ext cx="7143802" cy="3467125"/>
          </a:xfrm>
          <a:prstGeom prst="rect">
            <a:avLst/>
          </a:prstGeom>
        </p:spPr>
      </p:pic>
      <p:sp>
        <p:nvSpPr>
          <p:cNvPr id="5" name="TextBox 4">
            <a:extLst>
              <a:ext uri="{FF2B5EF4-FFF2-40B4-BE49-F238E27FC236}">
                <a16:creationId xmlns:a16="http://schemas.microsoft.com/office/drawing/2014/main" id="{899915AC-1F5F-2B8F-D917-426B6861A663}"/>
              </a:ext>
            </a:extLst>
          </p:cNvPr>
          <p:cNvSpPr txBox="1"/>
          <p:nvPr/>
        </p:nvSpPr>
        <p:spPr>
          <a:xfrm>
            <a:off x="737535" y="1057788"/>
            <a:ext cx="10134199" cy="707886"/>
          </a:xfrm>
          <a:prstGeom prst="rect">
            <a:avLst/>
          </a:prstGeom>
          <a:noFill/>
        </p:spPr>
        <p:txBody>
          <a:bodyPr wrap="square">
            <a:spAutoFit/>
          </a:bodyPr>
          <a:lstStyle/>
          <a:p>
            <a:r>
              <a:rPr lang="en-GB" sz="2000" b="1" dirty="0"/>
              <a:t>SARIMA</a:t>
            </a:r>
            <a:r>
              <a:rPr lang="en-GB" sz="2000" dirty="0"/>
              <a:t> is an extension of the ARIMA model that incorporates seasonality into time series forecasting. It is represented as </a:t>
            </a:r>
            <a:r>
              <a:rPr lang="en-GB" sz="2000" b="1" dirty="0"/>
              <a:t>SARIMA(p, d, q)(P, D, Q, s)</a:t>
            </a:r>
            <a:r>
              <a:rPr lang="en-GB" sz="2000" dirty="0"/>
              <a:t>, where:</a:t>
            </a:r>
            <a:endParaRPr lang="en-IN" sz="2000" dirty="0"/>
          </a:p>
        </p:txBody>
      </p:sp>
      <p:sp>
        <p:nvSpPr>
          <p:cNvPr id="7" name="TextBox 6">
            <a:extLst>
              <a:ext uri="{FF2B5EF4-FFF2-40B4-BE49-F238E27FC236}">
                <a16:creationId xmlns:a16="http://schemas.microsoft.com/office/drawing/2014/main" id="{CC4D893A-A718-2AC8-3107-7A9B0958D162}"/>
              </a:ext>
            </a:extLst>
          </p:cNvPr>
          <p:cNvSpPr txBox="1"/>
          <p:nvPr/>
        </p:nvSpPr>
        <p:spPr>
          <a:xfrm>
            <a:off x="737535" y="323507"/>
            <a:ext cx="8016642" cy="461665"/>
          </a:xfrm>
          <a:prstGeom prst="rect">
            <a:avLst/>
          </a:prstGeom>
          <a:noFill/>
        </p:spPr>
        <p:txBody>
          <a:bodyPr wrap="square">
            <a:spAutoFit/>
          </a:bodyPr>
          <a:lstStyle/>
          <a:p>
            <a:r>
              <a:rPr lang="en-GB" sz="2400" b="1" u="sng" dirty="0"/>
              <a:t>Seasonal </a:t>
            </a:r>
            <a:r>
              <a:rPr lang="en-GB" sz="2400" b="1" u="sng" dirty="0" err="1"/>
              <a:t>AutoRegressive</a:t>
            </a:r>
            <a:r>
              <a:rPr lang="en-GB" sz="2400" b="1" u="sng" dirty="0"/>
              <a:t> Integrated Moving Average Model</a:t>
            </a:r>
            <a:endParaRPr lang="en-IN" sz="2400" b="1" u="sng" dirty="0"/>
          </a:p>
        </p:txBody>
      </p:sp>
    </p:spTree>
    <p:extLst>
      <p:ext uri="{BB962C8B-B14F-4D97-AF65-F5344CB8AC3E}">
        <p14:creationId xmlns:p14="http://schemas.microsoft.com/office/powerpoint/2010/main" val="1054454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C574B-B224-E1CE-BCD8-164AC16B9C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6B2E72-B8FD-9175-9123-189BF43D36F6}"/>
              </a:ext>
            </a:extLst>
          </p:cNvPr>
          <p:cNvPicPr>
            <a:picLocks noChangeAspect="1"/>
          </p:cNvPicPr>
          <p:nvPr/>
        </p:nvPicPr>
        <p:blipFill>
          <a:blip r:embed="rId2"/>
          <a:stretch>
            <a:fillRect/>
          </a:stretch>
        </p:blipFill>
        <p:spPr>
          <a:xfrm>
            <a:off x="955370" y="109062"/>
            <a:ext cx="9925123" cy="6553248"/>
          </a:xfrm>
          <a:prstGeom prst="rect">
            <a:avLst/>
          </a:prstGeom>
        </p:spPr>
      </p:pic>
    </p:spTree>
    <p:extLst>
      <p:ext uri="{BB962C8B-B14F-4D97-AF65-F5344CB8AC3E}">
        <p14:creationId xmlns:p14="http://schemas.microsoft.com/office/powerpoint/2010/main" val="264337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E561C-05EE-334B-2B15-6F9E9CAD1F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F53F75-531D-43BD-751B-FE8E781B704E}"/>
              </a:ext>
            </a:extLst>
          </p:cNvPr>
          <p:cNvSpPr txBox="1"/>
          <p:nvPr/>
        </p:nvSpPr>
        <p:spPr>
          <a:xfrm>
            <a:off x="519765" y="716090"/>
            <a:ext cx="11309683" cy="2492990"/>
          </a:xfrm>
          <a:prstGeom prst="rect">
            <a:avLst/>
          </a:prstGeom>
          <a:noFill/>
        </p:spPr>
        <p:txBody>
          <a:bodyPr wrap="square">
            <a:spAutoFit/>
          </a:bodyPr>
          <a:lstStyle/>
          <a:p>
            <a:r>
              <a:rPr lang="en-GB" sz="2400" b="1" u="sng" dirty="0"/>
              <a:t>Conclusion: </a:t>
            </a:r>
          </a:p>
          <a:p>
            <a:endParaRPr lang="en-GB" sz="2400" b="1" u="sng" dirty="0"/>
          </a:p>
          <a:p>
            <a:r>
              <a:rPr lang="en-GB" dirty="0"/>
              <a:t>The </a:t>
            </a:r>
            <a:r>
              <a:rPr lang="en-GB" b="1" dirty="0"/>
              <a:t>ARMA(16,4)</a:t>
            </a:r>
            <a:r>
              <a:rPr lang="en-GB" dirty="0"/>
              <a:t> model, with 16 autoregressive terms and 4 moving average terms, successfully captured both the trend and noise components of the stock prices, making it the best performer in terms of minimizing </a:t>
            </a:r>
            <a:r>
              <a:rPr lang="en-GB" b="1" dirty="0"/>
              <a:t>Root Mean Squared Error (RMSE)</a:t>
            </a:r>
            <a:r>
              <a:rPr lang="en-GB" dirty="0"/>
              <a:t> and improving predictive accuracy over the test set.</a:t>
            </a:r>
          </a:p>
          <a:p>
            <a:endParaRPr lang="en-GB" dirty="0"/>
          </a:p>
          <a:p>
            <a:r>
              <a:rPr lang="en-GB" dirty="0"/>
              <a:t>In conclusion, the </a:t>
            </a:r>
            <a:r>
              <a:rPr lang="en-GB" b="1" dirty="0"/>
              <a:t>ARMA(16,4)</a:t>
            </a:r>
            <a:r>
              <a:rPr lang="en-GB" dirty="0"/>
              <a:t> model outperformed other methods in terms of prediction accuracy for Amazon's opening stock prices, making it the best choice for this time series forecasting task.</a:t>
            </a:r>
          </a:p>
        </p:txBody>
      </p:sp>
      <p:sp>
        <p:nvSpPr>
          <p:cNvPr id="8" name="TextBox 7">
            <a:extLst>
              <a:ext uri="{FF2B5EF4-FFF2-40B4-BE49-F238E27FC236}">
                <a16:creationId xmlns:a16="http://schemas.microsoft.com/office/drawing/2014/main" id="{974F9346-792F-E79D-97A1-294B3CF3A069}"/>
              </a:ext>
            </a:extLst>
          </p:cNvPr>
          <p:cNvSpPr txBox="1"/>
          <p:nvPr/>
        </p:nvSpPr>
        <p:spPr>
          <a:xfrm>
            <a:off x="519765" y="3532472"/>
            <a:ext cx="8275549" cy="1646605"/>
          </a:xfrm>
          <a:prstGeom prst="rect">
            <a:avLst/>
          </a:prstGeom>
          <a:noFill/>
        </p:spPr>
        <p:txBody>
          <a:bodyPr wrap="square" rtlCol="0">
            <a:spAutoFit/>
          </a:bodyPr>
          <a:lstStyle/>
          <a:p>
            <a:r>
              <a:rPr lang="en-US" sz="2000" b="1" u="sng" dirty="0"/>
              <a:t>Reference:</a:t>
            </a:r>
          </a:p>
          <a:p>
            <a:endParaRPr lang="en-US" sz="900" b="1" u="sng" dirty="0"/>
          </a:p>
          <a:p>
            <a:pPr>
              <a:lnSpc>
                <a:spcPct val="150000"/>
              </a:lnSpc>
            </a:pPr>
            <a:r>
              <a:rPr lang="en-US" dirty="0"/>
              <a:t>	Introduction to time series forecasting with python, by Jason </a:t>
            </a:r>
            <a:r>
              <a:rPr lang="en-US" dirty="0" err="1"/>
              <a:t>brownlee</a:t>
            </a:r>
            <a:r>
              <a:rPr lang="en-US" dirty="0"/>
              <a:t>.</a:t>
            </a:r>
          </a:p>
          <a:p>
            <a:pPr>
              <a:lnSpc>
                <a:spcPct val="150000"/>
              </a:lnSpc>
            </a:pPr>
            <a:r>
              <a:rPr lang="en-US" dirty="0"/>
              <a:t>	Time Series Data:	</a:t>
            </a:r>
            <a:r>
              <a:rPr lang="en-US" dirty="0">
                <a:hlinkClick r:id="rId2"/>
              </a:rPr>
              <a:t>https://www.nseindia.com/</a:t>
            </a:r>
            <a:r>
              <a:rPr lang="en-US" dirty="0"/>
              <a:t> </a:t>
            </a:r>
          </a:p>
          <a:p>
            <a:r>
              <a:rPr lang="en-US" dirty="0"/>
              <a:t>	</a:t>
            </a:r>
            <a:endParaRPr lang="en-IN" dirty="0"/>
          </a:p>
        </p:txBody>
      </p:sp>
    </p:spTree>
    <p:extLst>
      <p:ext uri="{BB962C8B-B14F-4D97-AF65-F5344CB8AC3E}">
        <p14:creationId xmlns:p14="http://schemas.microsoft.com/office/powerpoint/2010/main" val="4293595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4429D-BB07-A5BD-5EBC-93366739FF87}"/>
              </a:ext>
            </a:extLst>
          </p:cNvPr>
          <p:cNvSpPr txBox="1"/>
          <p:nvPr/>
        </p:nvSpPr>
        <p:spPr>
          <a:xfrm>
            <a:off x="2788915" y="2497976"/>
            <a:ext cx="6537559" cy="1862048"/>
          </a:xfrm>
          <a:prstGeom prst="rect">
            <a:avLst/>
          </a:prstGeom>
          <a:noFill/>
        </p:spPr>
        <p:txBody>
          <a:bodyPr wrap="none" rtlCol="0">
            <a:spAutoFit/>
          </a:bodyPr>
          <a:lstStyle/>
          <a:p>
            <a:r>
              <a:rPr lang="en-US" sz="11500" b="1" dirty="0"/>
              <a:t>Thank you</a:t>
            </a:r>
            <a:endParaRPr lang="en-IN" sz="11500" b="1" dirty="0"/>
          </a:p>
        </p:txBody>
      </p:sp>
    </p:spTree>
    <p:extLst>
      <p:ext uri="{BB962C8B-B14F-4D97-AF65-F5344CB8AC3E}">
        <p14:creationId xmlns:p14="http://schemas.microsoft.com/office/powerpoint/2010/main" val="442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E35B-8598-2630-4EA9-8A6947CC3671}"/>
              </a:ext>
            </a:extLst>
          </p:cNvPr>
          <p:cNvSpPr txBox="1"/>
          <p:nvPr/>
        </p:nvSpPr>
        <p:spPr>
          <a:xfrm>
            <a:off x="837398" y="751344"/>
            <a:ext cx="10939111" cy="4893647"/>
          </a:xfrm>
          <a:prstGeom prst="rect">
            <a:avLst/>
          </a:prstGeom>
          <a:noFill/>
        </p:spPr>
        <p:txBody>
          <a:bodyPr wrap="square">
            <a:spAutoFit/>
          </a:bodyPr>
          <a:lstStyle/>
          <a:p>
            <a:r>
              <a:rPr lang="en-GB" sz="2400" b="1" dirty="0"/>
              <a:t>Objective:</a:t>
            </a:r>
            <a:br>
              <a:rPr lang="en-GB" sz="2400" dirty="0"/>
            </a:br>
            <a:r>
              <a:rPr lang="en-GB" sz="2400" dirty="0"/>
              <a:t>This study focuses on time series analysis using stock price data for Amazon. The objective is to apply various time series models, including Average, Naïve, Drift, Simple Exponential Smoothing, Holt Linear, Holt-Winters, Linear Regression, </a:t>
            </a:r>
            <a:r>
              <a:rPr lang="en-GB" sz="2400"/>
              <a:t>and Auto Regressive </a:t>
            </a:r>
            <a:r>
              <a:rPr lang="en-GB" sz="2400" dirty="0"/>
              <a:t>Moving Average (ARMA), to forecast future stock prices. </a:t>
            </a:r>
          </a:p>
          <a:p>
            <a:endParaRPr lang="en-GB" sz="2400" b="1" dirty="0"/>
          </a:p>
          <a:p>
            <a:r>
              <a:rPr lang="en-GB" sz="2400" b="1" dirty="0"/>
              <a:t>Motivation:</a:t>
            </a:r>
            <a:br>
              <a:rPr lang="en-GB" sz="2400" dirty="0"/>
            </a:br>
            <a:r>
              <a:rPr lang="en-GB" sz="2400" dirty="0"/>
              <a:t>Amazon’s stock performance serves as a critical indicator of the company's market position and overall economic influence. Accurate forecasting of stock prices is essential for investors, financial analysts, and stakeholders to make informed decisions. In this project, we aim to predict Amazon's stock prices using a range of time series models, evaluating their accuracy and determining which model best captures the underlying trends for reliable future forecasting.</a:t>
            </a:r>
          </a:p>
        </p:txBody>
      </p:sp>
    </p:spTree>
    <p:extLst>
      <p:ext uri="{BB962C8B-B14F-4D97-AF65-F5344CB8AC3E}">
        <p14:creationId xmlns:p14="http://schemas.microsoft.com/office/powerpoint/2010/main" val="40756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70EEC-C458-BC9A-6575-5617FBBC045C}"/>
              </a:ext>
            </a:extLst>
          </p:cNvPr>
          <p:cNvSpPr txBox="1"/>
          <p:nvPr/>
        </p:nvSpPr>
        <p:spPr>
          <a:xfrm>
            <a:off x="375385" y="1150816"/>
            <a:ext cx="11709133" cy="4401205"/>
          </a:xfrm>
          <a:prstGeom prst="rect">
            <a:avLst/>
          </a:prstGeom>
          <a:noFill/>
        </p:spPr>
        <p:txBody>
          <a:bodyPr wrap="square">
            <a:spAutoFit/>
          </a:bodyPr>
          <a:lstStyle/>
          <a:p>
            <a:r>
              <a:rPr lang="en-GB" sz="2800" b="1" dirty="0"/>
              <a:t>Description of Dataset:</a:t>
            </a:r>
          </a:p>
          <a:p>
            <a:endParaRPr lang="en-GB" sz="2800" dirty="0"/>
          </a:p>
          <a:p>
            <a:r>
              <a:rPr lang="en-GB" sz="2800" dirty="0"/>
              <a:t>The dataset used for this analysis consists of monthly stock prices for Amazon. The key variables in the dataset are:</a:t>
            </a:r>
          </a:p>
          <a:p>
            <a:pPr>
              <a:buFont typeface="Arial" panose="020B0604020202020204" pitchFamily="34" charset="0"/>
              <a:buChar char="•"/>
            </a:pPr>
            <a:r>
              <a:rPr lang="en-GB" sz="2800" b="1" dirty="0"/>
              <a:t>Date:</a:t>
            </a:r>
            <a:r>
              <a:rPr lang="en-GB" sz="2800" dirty="0"/>
              <a:t> The time index representing each month in the series.</a:t>
            </a:r>
          </a:p>
          <a:p>
            <a:pPr>
              <a:buFont typeface="Arial" panose="020B0604020202020204" pitchFamily="34" charset="0"/>
              <a:buChar char="•"/>
            </a:pPr>
            <a:r>
              <a:rPr lang="en-GB" sz="2800" b="1" dirty="0"/>
              <a:t>Open:</a:t>
            </a:r>
            <a:r>
              <a:rPr lang="en-GB" sz="2800" dirty="0"/>
              <a:t> The opening stock price of Amazon at the start of each trading day.</a:t>
            </a:r>
          </a:p>
          <a:p>
            <a:pPr>
              <a:buFont typeface="Arial" panose="020B0604020202020204" pitchFamily="34" charset="0"/>
              <a:buChar char="•"/>
            </a:pPr>
            <a:r>
              <a:rPr lang="en-GB" sz="2800" b="1" dirty="0"/>
              <a:t>Close:</a:t>
            </a:r>
            <a:r>
              <a:rPr lang="en-GB" sz="2800" dirty="0"/>
              <a:t> The closing stock price at the end of each trading day.</a:t>
            </a:r>
          </a:p>
          <a:p>
            <a:pPr>
              <a:buFont typeface="Arial" panose="020B0604020202020204" pitchFamily="34" charset="0"/>
              <a:buChar char="•"/>
            </a:pPr>
            <a:r>
              <a:rPr lang="en-GB" sz="2800" b="1" dirty="0"/>
              <a:t>High:</a:t>
            </a:r>
            <a:r>
              <a:rPr lang="en-GB" sz="2800" dirty="0"/>
              <a:t> The highest stock price reached during the day.</a:t>
            </a:r>
          </a:p>
          <a:p>
            <a:pPr>
              <a:buFont typeface="Arial" panose="020B0604020202020204" pitchFamily="34" charset="0"/>
              <a:buChar char="•"/>
            </a:pPr>
            <a:r>
              <a:rPr lang="en-GB" sz="2800" b="1" dirty="0"/>
              <a:t>Low:</a:t>
            </a:r>
            <a:r>
              <a:rPr lang="en-GB" sz="2800" dirty="0"/>
              <a:t> The lowest stock price recorded during the day.</a:t>
            </a:r>
          </a:p>
          <a:p>
            <a:pPr>
              <a:buFont typeface="Arial" panose="020B0604020202020204" pitchFamily="34" charset="0"/>
              <a:buChar char="•"/>
            </a:pPr>
            <a:r>
              <a:rPr lang="en-GB" sz="2800" b="1" dirty="0"/>
              <a:t>Volume:</a:t>
            </a:r>
            <a:r>
              <a:rPr lang="en-GB" sz="2800" dirty="0"/>
              <a:t> The number of shares traded during the day.</a:t>
            </a:r>
          </a:p>
        </p:txBody>
      </p:sp>
    </p:spTree>
    <p:extLst>
      <p:ext uri="{BB962C8B-B14F-4D97-AF65-F5344CB8AC3E}">
        <p14:creationId xmlns:p14="http://schemas.microsoft.com/office/powerpoint/2010/main" val="287407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98E6E-610E-4933-6B6E-0C94AC7505E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49C713C-8441-1EF4-F85C-0734EDA52B10}"/>
              </a:ext>
            </a:extLst>
          </p:cNvPr>
          <p:cNvSpPr txBox="1"/>
          <p:nvPr/>
        </p:nvSpPr>
        <p:spPr>
          <a:xfrm>
            <a:off x="157317" y="433662"/>
            <a:ext cx="11911780" cy="2677656"/>
          </a:xfrm>
          <a:prstGeom prst="rect">
            <a:avLst/>
          </a:prstGeom>
          <a:noFill/>
        </p:spPr>
        <p:txBody>
          <a:bodyPr wrap="square">
            <a:spAutoFit/>
          </a:bodyPr>
          <a:lstStyle/>
          <a:p>
            <a:r>
              <a:rPr lang="en-IN" sz="2800" b="1" u="sng" dirty="0"/>
              <a:t>Preprocessing Data:</a:t>
            </a:r>
            <a:endParaRPr lang="en-IN" dirty="0"/>
          </a:p>
          <a:p>
            <a:pPr marL="342900" indent="-342900">
              <a:buFont typeface="+mj-lt"/>
              <a:buAutoNum type="arabicPeriod"/>
            </a:pPr>
            <a:r>
              <a:rPr lang="en-IN" sz="2000" dirty="0"/>
              <a:t>Converted the Date column from string to datetime format for time-based operations.</a:t>
            </a:r>
          </a:p>
          <a:p>
            <a:pPr marL="342900" indent="-342900">
              <a:buFont typeface="+mj-lt"/>
              <a:buAutoNum type="arabicPeriod"/>
            </a:pPr>
            <a:r>
              <a:rPr lang="en-IN" sz="2000" dirty="0"/>
              <a:t>Removed the currency symbol ($) from Close/Last, Open, High, and Low columns and converted them to float values. Checking and addressing the null values in the data.</a:t>
            </a:r>
          </a:p>
          <a:p>
            <a:pPr marL="342900" indent="-342900">
              <a:buFont typeface="+mj-lt"/>
              <a:buAutoNum type="arabicPeriod"/>
            </a:pPr>
            <a:r>
              <a:rPr lang="en-IN" sz="2000" dirty="0"/>
              <a:t>Selected only the Date and Open columns for analysis.</a:t>
            </a:r>
          </a:p>
          <a:p>
            <a:pPr marL="342900" indent="-342900">
              <a:buFont typeface="+mj-lt"/>
              <a:buAutoNum type="arabicPeriod"/>
            </a:pPr>
            <a:r>
              <a:rPr lang="en-IN" sz="2000" dirty="0"/>
              <a:t>Set the Date column as the index to facilitate time series operations.</a:t>
            </a:r>
          </a:p>
          <a:p>
            <a:pPr marL="342900" indent="-342900">
              <a:buFont typeface="+mj-lt"/>
              <a:buAutoNum type="arabicPeriod"/>
            </a:pPr>
            <a:r>
              <a:rPr lang="en-IN" sz="2000" dirty="0"/>
              <a:t>Resampled the data to a monthly frequency by calculating the mean of the Open prices for each month.</a:t>
            </a:r>
          </a:p>
          <a:p>
            <a:pPr marL="342900" indent="-342900">
              <a:buFont typeface="+mj-lt"/>
              <a:buAutoNum type="arabicPeriod"/>
            </a:pPr>
            <a:r>
              <a:rPr lang="en-IN" sz="2000" dirty="0"/>
              <a:t>Reset the index to maintain a clean </a:t>
            </a:r>
            <a:r>
              <a:rPr lang="en-IN" sz="2000" dirty="0" err="1"/>
              <a:t>DataFrame</a:t>
            </a:r>
            <a:r>
              <a:rPr lang="en-IN" sz="2000" dirty="0"/>
              <a:t> structure.</a:t>
            </a:r>
          </a:p>
        </p:txBody>
      </p:sp>
      <p:pic>
        <p:nvPicPr>
          <p:cNvPr id="12" name="Picture 11">
            <a:extLst>
              <a:ext uri="{FF2B5EF4-FFF2-40B4-BE49-F238E27FC236}">
                <a16:creationId xmlns:a16="http://schemas.microsoft.com/office/drawing/2014/main" id="{4B3345B9-F370-8E0A-743B-578ADA6CE374}"/>
              </a:ext>
            </a:extLst>
          </p:cNvPr>
          <p:cNvPicPr>
            <a:picLocks noChangeAspect="1"/>
          </p:cNvPicPr>
          <p:nvPr/>
        </p:nvPicPr>
        <p:blipFill>
          <a:blip r:embed="rId2"/>
          <a:stretch>
            <a:fillRect/>
          </a:stretch>
        </p:blipFill>
        <p:spPr>
          <a:xfrm>
            <a:off x="363793" y="3180144"/>
            <a:ext cx="5933768" cy="344507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C62AA20D-3F05-3F50-9C68-405F696F8E47}"/>
              </a:ext>
            </a:extLst>
          </p:cNvPr>
          <p:cNvPicPr>
            <a:picLocks noChangeAspect="1"/>
          </p:cNvPicPr>
          <p:nvPr/>
        </p:nvPicPr>
        <p:blipFill>
          <a:blip r:embed="rId3"/>
          <a:stretch>
            <a:fillRect/>
          </a:stretch>
        </p:blipFill>
        <p:spPr>
          <a:xfrm>
            <a:off x="8735962" y="3228798"/>
            <a:ext cx="2913582" cy="3252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909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4F6D1A-FEFF-7E1D-655D-E5C5BBE0F3C8}"/>
              </a:ext>
            </a:extLst>
          </p:cNvPr>
          <p:cNvPicPr>
            <a:picLocks noChangeAspect="1"/>
          </p:cNvPicPr>
          <p:nvPr/>
        </p:nvPicPr>
        <p:blipFill>
          <a:blip r:embed="rId2"/>
          <a:stretch>
            <a:fillRect/>
          </a:stretch>
        </p:blipFill>
        <p:spPr>
          <a:xfrm>
            <a:off x="430751" y="324758"/>
            <a:ext cx="7757962" cy="279173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CF3F66F-4AF3-B61F-17E5-C99AA097B3B5}"/>
              </a:ext>
            </a:extLst>
          </p:cNvPr>
          <p:cNvPicPr>
            <a:picLocks noChangeAspect="1"/>
          </p:cNvPicPr>
          <p:nvPr/>
        </p:nvPicPr>
        <p:blipFill>
          <a:blip r:embed="rId3"/>
          <a:stretch>
            <a:fillRect/>
          </a:stretch>
        </p:blipFill>
        <p:spPr>
          <a:xfrm>
            <a:off x="3443790" y="3573379"/>
            <a:ext cx="8477341" cy="284202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DCCED81-F69A-308F-1CCD-C79DED09BF13}"/>
              </a:ext>
            </a:extLst>
          </p:cNvPr>
          <p:cNvSpPr txBox="1"/>
          <p:nvPr/>
        </p:nvSpPr>
        <p:spPr>
          <a:xfrm>
            <a:off x="9054064" y="1391575"/>
            <a:ext cx="2891882" cy="369332"/>
          </a:xfrm>
          <a:prstGeom prst="rect">
            <a:avLst/>
          </a:prstGeom>
          <a:noFill/>
        </p:spPr>
        <p:txBody>
          <a:bodyPr wrap="none" rtlCol="0">
            <a:spAutoFit/>
          </a:bodyPr>
          <a:lstStyle/>
          <a:p>
            <a:r>
              <a:rPr lang="en-US" b="1" u="sng" dirty="0"/>
              <a:t>Daily Opening range vs Time</a:t>
            </a:r>
            <a:endParaRPr lang="en-IN" b="1" u="sng" dirty="0"/>
          </a:p>
        </p:txBody>
      </p:sp>
      <p:sp>
        <p:nvSpPr>
          <p:cNvPr id="8" name="TextBox 7">
            <a:extLst>
              <a:ext uri="{FF2B5EF4-FFF2-40B4-BE49-F238E27FC236}">
                <a16:creationId xmlns:a16="http://schemas.microsoft.com/office/drawing/2014/main" id="{EB2E33C7-3EF4-51D4-2133-5E2A2BC4305C}"/>
              </a:ext>
            </a:extLst>
          </p:cNvPr>
          <p:cNvSpPr txBox="1"/>
          <p:nvPr/>
        </p:nvSpPr>
        <p:spPr>
          <a:xfrm>
            <a:off x="168378" y="4625058"/>
            <a:ext cx="3361403" cy="369332"/>
          </a:xfrm>
          <a:prstGeom prst="rect">
            <a:avLst/>
          </a:prstGeom>
          <a:noFill/>
        </p:spPr>
        <p:txBody>
          <a:bodyPr wrap="square">
            <a:spAutoFit/>
          </a:bodyPr>
          <a:lstStyle/>
          <a:p>
            <a:r>
              <a:rPr lang="en-US" b="1" u="sng" dirty="0"/>
              <a:t>Monthly Opening range vs Time</a:t>
            </a:r>
            <a:endParaRPr lang="en-IN" b="1" u="sng" dirty="0"/>
          </a:p>
        </p:txBody>
      </p:sp>
    </p:spTree>
    <p:extLst>
      <p:ext uri="{BB962C8B-B14F-4D97-AF65-F5344CB8AC3E}">
        <p14:creationId xmlns:p14="http://schemas.microsoft.com/office/powerpoint/2010/main" val="244342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16D76-0BED-8FA2-46E7-3E9C82543AF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D79D762-DC76-D244-1D9C-215EC3A603A4}"/>
              </a:ext>
            </a:extLst>
          </p:cNvPr>
          <p:cNvSpPr txBox="1"/>
          <p:nvPr/>
        </p:nvSpPr>
        <p:spPr>
          <a:xfrm>
            <a:off x="199491" y="931303"/>
            <a:ext cx="11992509" cy="5262979"/>
          </a:xfrm>
          <a:prstGeom prst="rect">
            <a:avLst/>
          </a:prstGeom>
          <a:noFill/>
        </p:spPr>
        <p:txBody>
          <a:bodyPr wrap="square" numCol="1">
            <a:spAutoFit/>
          </a:bodyPr>
          <a:lstStyle/>
          <a:p>
            <a:r>
              <a:rPr lang="en-GB" sz="2400" b="1" dirty="0"/>
              <a:t>ACF of Amazon Opening Stocks:</a:t>
            </a:r>
          </a:p>
          <a:p>
            <a:r>
              <a:rPr lang="en-GB" sz="2400" dirty="0"/>
              <a:t>The Autocorrelation Function (ACF) measures the correlation between the current value of a time series and its past values at various lags. It helps to identify patterns and the strength of the relationship between observations over time.</a:t>
            </a:r>
          </a:p>
          <a:p>
            <a:r>
              <a:rPr lang="en-GB" sz="2400" dirty="0"/>
              <a:t>In the ACF plot for Amazon's opening stock prices, we observe significant oscillations in correlation across different lags. </a:t>
            </a:r>
          </a:p>
          <a:p>
            <a:endParaRPr lang="en-GB" sz="2400" dirty="0"/>
          </a:p>
          <a:p>
            <a:endParaRPr lang="en-GB" sz="2400" dirty="0"/>
          </a:p>
          <a:p>
            <a:r>
              <a:rPr lang="en-GB" sz="2400" b="1" dirty="0"/>
              <a:t>Partial Autocorrelation Function (PACF)</a:t>
            </a:r>
          </a:p>
          <a:p>
            <a:r>
              <a:rPr lang="en-GB" sz="2400" dirty="0"/>
              <a:t>The </a:t>
            </a:r>
            <a:r>
              <a:rPr lang="en-GB" sz="2400" b="1" dirty="0"/>
              <a:t>Partial Autocorrelation Function (PACF)</a:t>
            </a:r>
            <a:r>
              <a:rPr lang="en-GB" sz="2400" dirty="0"/>
              <a:t> measures the correlation between a time series and its lagged values after removing the influence of intermediate lags. Unlike the Autocorrelation Function (ACF), which considers the total correlation at each lag, PACF isolates the direct effect of a specific lag.</a:t>
            </a:r>
          </a:p>
          <a:p>
            <a:endParaRPr lang="en-GB" sz="2400" dirty="0"/>
          </a:p>
        </p:txBody>
      </p:sp>
    </p:spTree>
    <p:extLst>
      <p:ext uri="{BB962C8B-B14F-4D97-AF65-F5344CB8AC3E}">
        <p14:creationId xmlns:p14="http://schemas.microsoft.com/office/powerpoint/2010/main" val="340624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FFA98F-7A89-7062-3141-89C1F4171DE1}"/>
              </a:ext>
            </a:extLst>
          </p:cNvPr>
          <p:cNvSpPr txBox="1"/>
          <p:nvPr/>
        </p:nvSpPr>
        <p:spPr>
          <a:xfrm>
            <a:off x="270711" y="751344"/>
            <a:ext cx="5776128" cy="5078313"/>
          </a:xfrm>
          <a:prstGeom prst="rect">
            <a:avLst/>
          </a:prstGeom>
          <a:noFill/>
        </p:spPr>
        <p:txBody>
          <a:bodyPr wrap="square">
            <a:spAutoFit/>
          </a:bodyPr>
          <a:lstStyle/>
          <a:p>
            <a:r>
              <a:rPr lang="en-GB" sz="1800" b="1" dirty="0"/>
              <a:t>Positive and Negative Peaks</a:t>
            </a:r>
            <a:r>
              <a:rPr lang="en-GB" sz="1800" dirty="0"/>
              <a:t>: </a:t>
            </a:r>
          </a:p>
          <a:p>
            <a:r>
              <a:rPr lang="en-GB" sz="1800" dirty="0"/>
              <a:t>The plot shows clear periodic fluctuations, with strong positive and negative correlations at regular intervals. This indicates a cyclical pattern in stock prices.</a:t>
            </a:r>
          </a:p>
          <a:p>
            <a:endParaRPr lang="en-GB" sz="1800" b="1" dirty="0"/>
          </a:p>
          <a:p>
            <a:endParaRPr lang="en-GB" sz="1800" b="1" dirty="0"/>
          </a:p>
          <a:p>
            <a:r>
              <a:rPr lang="en-GB" sz="1800" b="1" dirty="0"/>
              <a:t>Decaying Pattern</a:t>
            </a:r>
            <a:r>
              <a:rPr lang="en-GB" sz="1800" dirty="0"/>
              <a:t>: </a:t>
            </a:r>
          </a:p>
          <a:p>
            <a:r>
              <a:rPr lang="en-GB" sz="1800" dirty="0"/>
              <a:t>The autocorrelation values diminish gradually with increasing lags, signifying that the correlation weakens over time. This suggests that recent values are more strongly correlated than distant ones, implying more reliable short-term forecasts than long-term ones.</a:t>
            </a:r>
          </a:p>
          <a:p>
            <a:r>
              <a:rPr lang="en-GB" sz="1800" dirty="0"/>
              <a:t>This </a:t>
            </a:r>
            <a:r>
              <a:rPr lang="en-GB" sz="1800" dirty="0" err="1"/>
              <a:t>behavior</a:t>
            </a:r>
            <a:r>
              <a:rPr lang="en-GB" sz="1800" dirty="0"/>
              <a:t> indicates that the opening stock prices have a strong dependency on past values within shorter time frames, making short-term predictions more accurate compared to long-term forecasts.</a:t>
            </a:r>
          </a:p>
          <a:p>
            <a:endParaRPr lang="en-GB" b="1" dirty="0"/>
          </a:p>
          <a:p>
            <a:endParaRPr lang="en-GB" b="1" dirty="0"/>
          </a:p>
        </p:txBody>
      </p:sp>
      <p:pic>
        <p:nvPicPr>
          <p:cNvPr id="9" name="Picture 8">
            <a:extLst>
              <a:ext uri="{FF2B5EF4-FFF2-40B4-BE49-F238E27FC236}">
                <a16:creationId xmlns:a16="http://schemas.microsoft.com/office/drawing/2014/main" id="{D10B3C7D-EC24-2924-924F-DB559B3ACEAD}"/>
              </a:ext>
            </a:extLst>
          </p:cNvPr>
          <p:cNvPicPr>
            <a:picLocks noChangeAspect="1"/>
          </p:cNvPicPr>
          <p:nvPr/>
        </p:nvPicPr>
        <p:blipFill>
          <a:blip r:embed="rId2"/>
          <a:stretch>
            <a:fillRect/>
          </a:stretch>
        </p:blipFill>
        <p:spPr>
          <a:xfrm>
            <a:off x="6096000" y="1207871"/>
            <a:ext cx="5888574" cy="44422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3174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48C4-7565-C0A8-18B5-C4B02280CC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8866037-21CE-808C-5195-EB444D4A85AB}"/>
              </a:ext>
            </a:extLst>
          </p:cNvPr>
          <p:cNvSpPr txBox="1"/>
          <p:nvPr/>
        </p:nvSpPr>
        <p:spPr>
          <a:xfrm>
            <a:off x="1135781" y="620830"/>
            <a:ext cx="9750392" cy="5139869"/>
          </a:xfrm>
          <a:prstGeom prst="rect">
            <a:avLst/>
          </a:prstGeom>
          <a:noFill/>
        </p:spPr>
        <p:txBody>
          <a:bodyPr wrap="square">
            <a:spAutoFit/>
          </a:bodyPr>
          <a:lstStyle/>
          <a:p>
            <a:r>
              <a:rPr lang="en-IN" sz="2400" b="1" u="sng" dirty="0"/>
              <a:t>Stationarity Analysis:</a:t>
            </a:r>
          </a:p>
          <a:p>
            <a:r>
              <a:rPr lang="en-IN" sz="2000" dirty="0"/>
              <a:t>For accurate forecasting in time series models, stationarity is a critical prerequisite. A time series is considered stationary if its fundamental statistics, such as mean and variance, remain constant over time. There are two main methods to determine the stationarity of the dataset:</a:t>
            </a:r>
          </a:p>
          <a:p>
            <a:endParaRPr lang="en-IN" sz="2000" dirty="0"/>
          </a:p>
          <a:p>
            <a:r>
              <a:rPr lang="en-IN" sz="2400" b="1" u="sng" dirty="0"/>
              <a:t>1. Visual Inspection</a:t>
            </a:r>
          </a:p>
          <a:p>
            <a:r>
              <a:rPr lang="en-IN" sz="2000" dirty="0"/>
              <a:t>By plotting the time series data, we can visually assess whether the mean and variance remain constant or vary over time.</a:t>
            </a:r>
          </a:p>
          <a:p>
            <a:r>
              <a:rPr lang="en-IN" sz="2000" dirty="0"/>
              <a:t>In the graph below, the red line represents the Amazon Opening Stock data, the blue line indicates the mean, and the green line shows the variance.</a:t>
            </a:r>
          </a:p>
          <a:p>
            <a:endParaRPr lang="en-IN" sz="2000" dirty="0"/>
          </a:p>
          <a:p>
            <a:r>
              <a:rPr lang="en-IN" sz="2000" b="1" dirty="0"/>
              <a:t>Observation: </a:t>
            </a:r>
            <a:r>
              <a:rPr lang="en-IN" sz="2000" dirty="0"/>
              <a:t>Both the mean and variance exhibit significant fluctuations over time, indicating non-stationarity. However, visual inspection can be subjective and should be supplemented by statistical tests.</a:t>
            </a:r>
          </a:p>
          <a:p>
            <a:endParaRPr lang="en-IN" sz="2000" dirty="0"/>
          </a:p>
        </p:txBody>
      </p:sp>
    </p:spTree>
    <p:extLst>
      <p:ext uri="{BB962C8B-B14F-4D97-AF65-F5344CB8AC3E}">
        <p14:creationId xmlns:p14="http://schemas.microsoft.com/office/powerpoint/2010/main" val="2518478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1316</Words>
  <Application>Microsoft Office PowerPoint</Application>
  <PresentationFormat>Widescreen</PresentationFormat>
  <Paragraphs>112</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Nova</vt:lpstr>
      <vt:lpstr>Calibri</vt:lpstr>
      <vt:lpstr>Calibri Light</vt:lpstr>
      <vt:lpstr>Office Theme</vt:lpstr>
      <vt:lpstr>MAJOR PROJECT REPORT TIME SERIES ANALYSIS OF STOCK MARKET (AMAZON STOCKS)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mukara issac</dc:creator>
  <cp:lastModifiedBy>mukara issac</cp:lastModifiedBy>
  <cp:revision>2</cp:revision>
  <dcterms:created xsi:type="dcterms:W3CDTF">2024-12-04T12:14:59Z</dcterms:created>
  <dcterms:modified xsi:type="dcterms:W3CDTF">2024-12-05T05:10:46Z</dcterms:modified>
</cp:coreProperties>
</file>